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1.svg" ContentType="image/svg+xml"/>
  <Override PartName="/ppt/media/image16.svg" ContentType="image/svg+xml"/>
  <Override PartName="/ppt/media/image18.svg" ContentType="image/svg+xml"/>
  <Override PartName="/ppt/media/image2.svg" ContentType="image/svg+xml"/>
  <Override PartName="/ppt/media/image20.svg" ContentType="image/svg+xml"/>
  <Override PartName="/ppt/media/image22.svg" ContentType="image/svg+xml"/>
  <Override PartName="/ppt/media/image5.svg" ContentType="image/svg+xml"/>
  <Override PartName="/ppt/media/image7.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Lst>
  <p:sldSz cx="30275530" cy="4280344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249" userDrawn="1">
          <p15:clr>
            <a:srgbClr val="A4A3A4"/>
          </p15:clr>
        </p15:guide>
        <p15:guide id="2" pos="93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D"/>
    <a:srgbClr val="1B4866"/>
    <a:srgbClr val="344655"/>
    <a:srgbClr val="F9E9AE"/>
    <a:srgbClr val="243E4B"/>
    <a:srgbClr val="EF5B5B"/>
    <a:srgbClr val="F6D8AE"/>
    <a:srgbClr val="72A5AC"/>
    <a:srgbClr val="F4D35E"/>
    <a:srgbClr val="0EAD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33" d="100"/>
          <a:sy n="33" d="100"/>
        </p:scale>
        <p:origin x="566" y="19"/>
      </p:cViewPr>
      <p:guideLst>
        <p:guide orient="horz" pos="6249"/>
        <p:guide pos="938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7" Type="http://schemas.openxmlformats.org/officeDocument/2006/relationships/tableStyles" Target="tableStyles.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 Type="http://schemas.openxmlformats.org/officeDocument/2006/relationships/slideMaster" Target="slideMasters/slideMaster1.xml"/></Relationships>
</file>

<file path=ppt/media/>
</file>

<file path=ppt/media/image1.png>
</file>

<file path=ppt/media/image10.png>
</file>

<file path=ppt/media/image11.sv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3.png>
</file>

<file path=ppt/media/image4.png>
</file>

<file path=ppt/media/image5.sv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2337574" y="1143000"/>
            <a:ext cx="2182851"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759" y="7005338"/>
            <a:ext cx="25735272" cy="14902438"/>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599" y="22482471"/>
            <a:ext cx="22707593" cy="10334599"/>
          </a:xfrm>
        </p:spPr>
        <p:txBody>
          <a:bodyPr/>
          <a:lstStyle>
            <a:lvl1pPr marL="0" indent="0" algn="ctr">
              <a:buNone/>
              <a:defRPr sz="7945"/>
            </a:lvl1pPr>
            <a:lvl2pPr marL="1513840" indent="0" algn="ctr">
              <a:buNone/>
              <a:defRPr sz="6620"/>
            </a:lvl2pPr>
            <a:lvl3pPr marL="3027680" indent="0" algn="ctr">
              <a:buNone/>
              <a:defRPr sz="5960"/>
            </a:lvl3pPr>
            <a:lvl4pPr marL="4541520" indent="0" algn="ctr">
              <a:buNone/>
              <a:defRPr sz="5295"/>
            </a:lvl4pPr>
            <a:lvl5pPr marL="6054725" indent="0" algn="ctr">
              <a:buNone/>
              <a:defRPr sz="5295"/>
            </a:lvl5pPr>
            <a:lvl6pPr marL="7568565" indent="0" algn="ctr">
              <a:buNone/>
              <a:defRPr sz="5295"/>
            </a:lvl6pPr>
            <a:lvl7pPr marL="9083040" indent="0" algn="ctr">
              <a:buNone/>
              <a:defRPr sz="5295"/>
            </a:lvl7pPr>
            <a:lvl8pPr marL="10596880" indent="0" algn="ctr">
              <a:buNone/>
              <a:defRPr sz="5295"/>
            </a:lvl8pPr>
            <a:lvl9pPr marL="12110720" indent="0" algn="ctr">
              <a:buNone/>
              <a:defRPr sz="5295"/>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DEC8A9-DC34-4E9A-ACC0-14784AC980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DEC8A9-DC34-4E9A-ACC0-14784AC980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6830" y="2278963"/>
            <a:ext cx="6528433" cy="3627515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531" y="2278963"/>
            <a:ext cx="19206839" cy="36275153"/>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DEC8A9-DC34-4E9A-ACC0-14784AC980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DEC8A9-DC34-4E9A-ACC0-14784AC980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762" y="10671506"/>
            <a:ext cx="26113732" cy="17805635"/>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762" y="28645590"/>
            <a:ext cx="26113732" cy="9363563"/>
          </a:xfrm>
        </p:spPr>
        <p:txBody>
          <a:bodyPr/>
          <a:lstStyle>
            <a:lvl1pPr marL="0" indent="0">
              <a:buNone/>
              <a:defRPr sz="7945">
                <a:solidFill>
                  <a:schemeClr val="tx1"/>
                </a:solidFill>
              </a:defRPr>
            </a:lvl1pPr>
            <a:lvl2pPr marL="1513840" indent="0">
              <a:buNone/>
              <a:defRPr sz="6620">
                <a:solidFill>
                  <a:schemeClr val="tx1">
                    <a:tint val="75000"/>
                  </a:schemeClr>
                </a:solidFill>
              </a:defRPr>
            </a:lvl2pPr>
            <a:lvl3pPr marL="3027680" indent="0">
              <a:buNone/>
              <a:defRPr sz="5960">
                <a:solidFill>
                  <a:schemeClr val="tx1">
                    <a:tint val="75000"/>
                  </a:schemeClr>
                </a:solidFill>
              </a:defRPr>
            </a:lvl3pPr>
            <a:lvl4pPr marL="4541520" indent="0">
              <a:buNone/>
              <a:defRPr sz="5295">
                <a:solidFill>
                  <a:schemeClr val="tx1">
                    <a:tint val="75000"/>
                  </a:schemeClr>
                </a:solidFill>
              </a:defRPr>
            </a:lvl4pPr>
            <a:lvl5pPr marL="6054725" indent="0">
              <a:buNone/>
              <a:defRPr sz="5295">
                <a:solidFill>
                  <a:schemeClr val="tx1">
                    <a:tint val="75000"/>
                  </a:schemeClr>
                </a:solidFill>
              </a:defRPr>
            </a:lvl5pPr>
            <a:lvl6pPr marL="7568565" indent="0">
              <a:buNone/>
              <a:defRPr sz="5295">
                <a:solidFill>
                  <a:schemeClr val="tx1">
                    <a:tint val="75000"/>
                  </a:schemeClr>
                </a:solidFill>
              </a:defRPr>
            </a:lvl6pPr>
            <a:lvl7pPr marL="9083040" indent="0">
              <a:buNone/>
              <a:defRPr sz="5295">
                <a:solidFill>
                  <a:schemeClr val="tx1">
                    <a:tint val="75000"/>
                  </a:schemeClr>
                </a:solidFill>
              </a:defRPr>
            </a:lvl7pPr>
            <a:lvl8pPr marL="10596880" indent="0">
              <a:buNone/>
              <a:defRPr sz="5295">
                <a:solidFill>
                  <a:schemeClr val="tx1">
                    <a:tint val="75000"/>
                  </a:schemeClr>
                </a:solidFill>
              </a:defRPr>
            </a:lvl8pPr>
            <a:lvl9pPr marL="12110720" indent="0">
              <a:buNone/>
              <a:defRPr sz="5295">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48DEC8A9-DC34-4E9A-ACC0-14784AC980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529" y="11394816"/>
            <a:ext cx="12867636" cy="27159299"/>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15327625" y="11394816"/>
            <a:ext cx="12867636" cy="27159299"/>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48DEC8A9-DC34-4E9A-ACC0-14784AC980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473" y="2278972"/>
            <a:ext cx="26113732" cy="8273631"/>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477" y="10493142"/>
            <a:ext cx="12808499" cy="5142527"/>
          </a:xfrm>
        </p:spPr>
        <p:txBody>
          <a:bodyPr anchor="b"/>
          <a:lstStyle>
            <a:lvl1pPr marL="0" indent="0">
              <a:buNone/>
              <a:defRPr sz="7945" b="1"/>
            </a:lvl1pPr>
            <a:lvl2pPr marL="1513840" indent="0">
              <a:buNone/>
              <a:defRPr sz="6620" b="1"/>
            </a:lvl2pPr>
            <a:lvl3pPr marL="3027680" indent="0">
              <a:buNone/>
              <a:defRPr sz="5960" b="1"/>
            </a:lvl3pPr>
            <a:lvl4pPr marL="4541520" indent="0">
              <a:buNone/>
              <a:defRPr sz="5295" b="1"/>
            </a:lvl4pPr>
            <a:lvl5pPr marL="6054725" indent="0">
              <a:buNone/>
              <a:defRPr sz="5295" b="1"/>
            </a:lvl5pPr>
            <a:lvl6pPr marL="7568565" indent="0">
              <a:buNone/>
              <a:defRPr sz="5295" b="1"/>
            </a:lvl6pPr>
            <a:lvl7pPr marL="9083040" indent="0">
              <a:buNone/>
              <a:defRPr sz="5295" b="1"/>
            </a:lvl7pPr>
            <a:lvl8pPr marL="10596880" indent="0">
              <a:buNone/>
              <a:defRPr sz="5295" b="1"/>
            </a:lvl8pPr>
            <a:lvl9pPr marL="12110720" indent="0">
              <a:buNone/>
              <a:defRPr sz="5295" b="1"/>
            </a:lvl9pPr>
          </a:lstStyle>
          <a:p>
            <a:pPr lvl="0"/>
            <a:r>
              <a:rPr lang="en-US"/>
              <a:t>Click to edit Master text styles</a:t>
            </a:r>
            <a:endParaRPr lang="en-US"/>
          </a:p>
        </p:txBody>
      </p:sp>
      <p:sp>
        <p:nvSpPr>
          <p:cNvPr id="4" name="Content Placeholder 3"/>
          <p:cNvSpPr>
            <a:spLocks noGrp="1"/>
          </p:cNvSpPr>
          <p:nvPr>
            <p:ph sz="half" idx="2"/>
          </p:nvPr>
        </p:nvSpPr>
        <p:spPr>
          <a:xfrm>
            <a:off x="2085477" y="15635670"/>
            <a:ext cx="12808499" cy="2299771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15327627" y="10493142"/>
            <a:ext cx="12871580" cy="5142527"/>
          </a:xfrm>
        </p:spPr>
        <p:txBody>
          <a:bodyPr anchor="b"/>
          <a:lstStyle>
            <a:lvl1pPr marL="0" indent="0">
              <a:buNone/>
              <a:defRPr sz="7945" b="1"/>
            </a:lvl1pPr>
            <a:lvl2pPr marL="1513840" indent="0">
              <a:buNone/>
              <a:defRPr sz="6620" b="1"/>
            </a:lvl2pPr>
            <a:lvl3pPr marL="3027680" indent="0">
              <a:buNone/>
              <a:defRPr sz="5960" b="1"/>
            </a:lvl3pPr>
            <a:lvl4pPr marL="4541520" indent="0">
              <a:buNone/>
              <a:defRPr sz="5295" b="1"/>
            </a:lvl4pPr>
            <a:lvl5pPr marL="6054725" indent="0">
              <a:buNone/>
              <a:defRPr sz="5295" b="1"/>
            </a:lvl5pPr>
            <a:lvl6pPr marL="7568565" indent="0">
              <a:buNone/>
              <a:defRPr sz="5295" b="1"/>
            </a:lvl6pPr>
            <a:lvl7pPr marL="9083040" indent="0">
              <a:buNone/>
              <a:defRPr sz="5295" b="1"/>
            </a:lvl7pPr>
            <a:lvl8pPr marL="10596880" indent="0">
              <a:buNone/>
              <a:defRPr sz="5295" b="1"/>
            </a:lvl8pPr>
            <a:lvl9pPr marL="12110720" indent="0">
              <a:buNone/>
              <a:defRPr sz="5295" b="1"/>
            </a:lvl9pPr>
          </a:lstStyle>
          <a:p>
            <a:pPr lvl="0"/>
            <a:r>
              <a:rPr lang="en-US"/>
              <a:t>Click to edit Master text styles</a:t>
            </a:r>
            <a:endParaRPr lang="en-US"/>
          </a:p>
        </p:txBody>
      </p:sp>
      <p:sp>
        <p:nvSpPr>
          <p:cNvPr id="6" name="Content Placeholder 5"/>
          <p:cNvSpPr>
            <a:spLocks noGrp="1"/>
          </p:cNvSpPr>
          <p:nvPr>
            <p:ph sz="quarter" idx="4"/>
          </p:nvPr>
        </p:nvSpPr>
        <p:spPr>
          <a:xfrm>
            <a:off x="15327627" y="15635670"/>
            <a:ext cx="12871580" cy="2299771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8DEC8A9-DC34-4E9A-ACC0-14784AC980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DEC8A9-DC34-4E9A-ACC0-14784AC980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1" name="图片 20" descr="IC_New_Logo"/>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48360" y="842010"/>
            <a:ext cx="8146415" cy="892175"/>
          </a:xfrm>
          <a:prstGeom prst="rect">
            <a:avLst/>
          </a:prstGeom>
        </p:spPr>
      </p:pic>
      <p:sp>
        <p:nvSpPr>
          <p:cNvPr id="47" name="文本框 46"/>
          <p:cNvSpPr txBox="1"/>
          <p:nvPr userDrawn="1"/>
        </p:nvSpPr>
        <p:spPr>
          <a:xfrm>
            <a:off x="824230" y="41158795"/>
            <a:ext cx="10092055" cy="706755"/>
          </a:xfrm>
          <a:prstGeom prst="rect">
            <a:avLst/>
          </a:prstGeom>
          <a:noFill/>
        </p:spPr>
        <p:txBody>
          <a:bodyPr wrap="square" rtlCol="0">
            <a:spAutoFit/>
          </a:bodyPr>
          <a:p>
            <a:r>
              <a:rPr lang="en-US" altLang="zh-CN" sz="4000">
                <a:solidFill>
                  <a:srgbClr val="0000CD"/>
                </a:solidFill>
                <a:latin typeface="Imperial Sans Text" panose="020B0503020202020204" charset="0"/>
                <a:cs typeface="Imperial Sans Text" panose="020B0503020202020204" charset="0"/>
              </a:rPr>
              <a:t>Imperial College London</a:t>
            </a:r>
            <a:endParaRPr lang="en-US" altLang="zh-CN" sz="4000">
              <a:solidFill>
                <a:srgbClr val="0000CD"/>
              </a:solidFill>
              <a:latin typeface="Imperial Sans Text" panose="020B0503020202020204" charset="0"/>
              <a:cs typeface="Imperial Sans Text" panose="020B0503020202020204" charset="0"/>
            </a:endParaRPr>
          </a:p>
        </p:txBody>
      </p:sp>
      <p:pic>
        <p:nvPicPr>
          <p:cNvPr id="110" name="图片 109" descr="TSL-logo"/>
          <p:cNvPicPr>
            <a:picLocks noChangeAspect="1"/>
          </p:cNvPicPr>
          <p:nvPr userDrawn="1"/>
        </p:nvPicPr>
        <p:blipFill>
          <a:blip r:embed="rId4"/>
          <a:stretch>
            <a:fillRect/>
          </a:stretch>
        </p:blipFill>
        <p:spPr>
          <a:xfrm>
            <a:off x="27252930" y="861060"/>
            <a:ext cx="2193925" cy="93980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473" y="2853658"/>
            <a:ext cx="9765053" cy="9987804"/>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1580" y="6163119"/>
            <a:ext cx="15327626" cy="30419205"/>
          </a:xfrm>
        </p:spPr>
        <p:txBody>
          <a:bodyPr/>
          <a:lstStyle>
            <a:lvl1pPr>
              <a:defRPr sz="10595"/>
            </a:lvl1pPr>
            <a:lvl2pPr>
              <a:defRPr sz="9270"/>
            </a:lvl2pPr>
            <a:lvl3pPr>
              <a:defRPr sz="7945"/>
            </a:lvl3pPr>
            <a:lvl4pPr>
              <a:defRPr sz="6620"/>
            </a:lvl4pPr>
            <a:lvl5pPr>
              <a:defRPr sz="6620"/>
            </a:lvl5pPr>
            <a:lvl6pPr>
              <a:defRPr sz="6620"/>
            </a:lvl6pPr>
            <a:lvl7pPr>
              <a:defRPr sz="6620"/>
            </a:lvl7pPr>
            <a:lvl8pPr>
              <a:defRPr sz="6620"/>
            </a:lvl8pPr>
            <a:lvl9pPr>
              <a:defRPr sz="662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2085473" y="12841462"/>
            <a:ext cx="9765053" cy="23790398"/>
          </a:xfrm>
        </p:spPr>
        <p:txBody>
          <a:bodyPr/>
          <a:lstStyle>
            <a:lvl1pPr marL="0" indent="0">
              <a:buNone/>
              <a:defRPr sz="5295"/>
            </a:lvl1pPr>
            <a:lvl2pPr marL="1513840" indent="0">
              <a:buNone/>
              <a:defRPr sz="4635"/>
            </a:lvl2pPr>
            <a:lvl3pPr marL="3027680" indent="0">
              <a:buNone/>
              <a:defRPr sz="3975"/>
            </a:lvl3pPr>
            <a:lvl4pPr marL="4541520" indent="0">
              <a:buNone/>
              <a:defRPr sz="3310"/>
            </a:lvl4pPr>
            <a:lvl5pPr marL="6054725" indent="0">
              <a:buNone/>
              <a:defRPr sz="3310"/>
            </a:lvl5pPr>
            <a:lvl6pPr marL="7568565" indent="0">
              <a:buNone/>
              <a:defRPr sz="3310"/>
            </a:lvl6pPr>
            <a:lvl7pPr marL="9083040" indent="0">
              <a:buNone/>
              <a:defRPr sz="3310"/>
            </a:lvl7pPr>
            <a:lvl8pPr marL="10596880" indent="0">
              <a:buNone/>
              <a:defRPr sz="3310"/>
            </a:lvl8pPr>
            <a:lvl9pPr marL="12110720" indent="0">
              <a:buNone/>
              <a:defRPr sz="331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8DEC8A9-DC34-4E9A-ACC0-14784AC980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473" y="2853658"/>
            <a:ext cx="9765053" cy="9987804"/>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1580" y="6163119"/>
            <a:ext cx="15327626" cy="30419205"/>
          </a:xfrm>
        </p:spPr>
        <p:txBody>
          <a:bodyPr anchor="t"/>
          <a:lstStyle>
            <a:lvl1pPr marL="0" indent="0">
              <a:buNone/>
              <a:defRPr sz="10595"/>
            </a:lvl1pPr>
            <a:lvl2pPr marL="1513840" indent="0">
              <a:buNone/>
              <a:defRPr sz="9270"/>
            </a:lvl2pPr>
            <a:lvl3pPr marL="3027680" indent="0">
              <a:buNone/>
              <a:defRPr sz="7945"/>
            </a:lvl3pPr>
            <a:lvl4pPr marL="4541520" indent="0">
              <a:buNone/>
              <a:defRPr sz="6620"/>
            </a:lvl4pPr>
            <a:lvl5pPr marL="6054725" indent="0">
              <a:buNone/>
              <a:defRPr sz="6620"/>
            </a:lvl5pPr>
            <a:lvl6pPr marL="7568565" indent="0">
              <a:buNone/>
              <a:defRPr sz="6620"/>
            </a:lvl6pPr>
            <a:lvl7pPr marL="9083040" indent="0">
              <a:buNone/>
              <a:defRPr sz="6620"/>
            </a:lvl7pPr>
            <a:lvl8pPr marL="10596880" indent="0">
              <a:buNone/>
              <a:defRPr sz="6620"/>
            </a:lvl8pPr>
            <a:lvl9pPr marL="12110720" indent="0">
              <a:buNone/>
              <a:defRPr sz="6620"/>
            </a:lvl9pPr>
          </a:lstStyle>
          <a:p>
            <a:r>
              <a:rPr lang="en-US"/>
              <a:t>Click icon to add picture</a:t>
            </a:r>
            <a:endParaRPr lang="en-US" dirty="0"/>
          </a:p>
        </p:txBody>
      </p:sp>
      <p:sp>
        <p:nvSpPr>
          <p:cNvPr id="4" name="Text Placeholder 3"/>
          <p:cNvSpPr>
            <a:spLocks noGrp="1"/>
          </p:cNvSpPr>
          <p:nvPr>
            <p:ph type="body" sz="half" idx="2"/>
          </p:nvPr>
        </p:nvSpPr>
        <p:spPr>
          <a:xfrm>
            <a:off x="2085473" y="12841462"/>
            <a:ext cx="9765053" cy="23790398"/>
          </a:xfrm>
        </p:spPr>
        <p:txBody>
          <a:bodyPr/>
          <a:lstStyle>
            <a:lvl1pPr marL="0" indent="0">
              <a:buNone/>
              <a:defRPr sz="5295"/>
            </a:lvl1pPr>
            <a:lvl2pPr marL="1513840" indent="0">
              <a:buNone/>
              <a:defRPr sz="4635"/>
            </a:lvl2pPr>
            <a:lvl3pPr marL="3027680" indent="0">
              <a:buNone/>
              <a:defRPr sz="3975"/>
            </a:lvl3pPr>
            <a:lvl4pPr marL="4541520" indent="0">
              <a:buNone/>
              <a:defRPr sz="3310"/>
            </a:lvl4pPr>
            <a:lvl5pPr marL="6054725" indent="0">
              <a:buNone/>
              <a:defRPr sz="3310"/>
            </a:lvl5pPr>
            <a:lvl6pPr marL="7568565" indent="0">
              <a:buNone/>
              <a:defRPr sz="3310"/>
            </a:lvl6pPr>
            <a:lvl7pPr marL="9083040" indent="0">
              <a:buNone/>
              <a:defRPr sz="3310"/>
            </a:lvl7pPr>
            <a:lvl8pPr marL="10596880" indent="0">
              <a:buNone/>
              <a:defRPr sz="3310"/>
            </a:lvl8pPr>
            <a:lvl9pPr marL="12110720" indent="0">
              <a:buNone/>
              <a:defRPr sz="331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8DEC8A9-DC34-4E9A-ACC0-14784AC980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54324D-F883-4186-A2A8-FE7A242E0482}"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529" y="2278972"/>
            <a:ext cx="26113732" cy="827363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529" y="11394816"/>
            <a:ext cx="26113732" cy="27159299"/>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2081529" y="39673786"/>
            <a:ext cx="6812278" cy="2278963"/>
          </a:xfrm>
          <a:prstGeom prst="rect">
            <a:avLst/>
          </a:prstGeom>
        </p:spPr>
        <p:txBody>
          <a:bodyPr vert="horz" lIns="91440" tIns="45720" rIns="91440" bIns="45720" rtlCol="0" anchor="ctr"/>
          <a:lstStyle>
            <a:lvl1pPr algn="l">
              <a:defRPr sz="3975">
                <a:solidFill>
                  <a:schemeClr val="tx1">
                    <a:tint val="75000"/>
                  </a:schemeClr>
                </a:solidFill>
              </a:defRPr>
            </a:lvl1pPr>
          </a:lstStyle>
          <a:p>
            <a:fld id="{48DEC8A9-DC34-4E9A-ACC0-14784AC98031}" type="datetimeFigureOut">
              <a:rPr lang="en-US" smtClean="0"/>
            </a:fld>
            <a:endParaRPr lang="en-US"/>
          </a:p>
        </p:txBody>
      </p:sp>
      <p:sp>
        <p:nvSpPr>
          <p:cNvPr id="5" name="Footer Placeholder 4"/>
          <p:cNvSpPr>
            <a:spLocks noGrp="1"/>
          </p:cNvSpPr>
          <p:nvPr>
            <p:ph type="ftr" sz="quarter" idx="3"/>
          </p:nvPr>
        </p:nvSpPr>
        <p:spPr>
          <a:xfrm>
            <a:off x="10029188" y="39673786"/>
            <a:ext cx="10218416" cy="2278963"/>
          </a:xfrm>
          <a:prstGeom prst="rect">
            <a:avLst/>
          </a:prstGeom>
        </p:spPr>
        <p:txBody>
          <a:bodyPr vert="horz" lIns="91440" tIns="45720" rIns="91440" bIns="45720" rtlCol="0" anchor="ctr"/>
          <a:lstStyle>
            <a:lvl1pPr algn="ctr">
              <a:defRPr sz="397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382983" y="39673786"/>
            <a:ext cx="6812278" cy="2278963"/>
          </a:xfrm>
          <a:prstGeom prst="rect">
            <a:avLst/>
          </a:prstGeom>
        </p:spPr>
        <p:txBody>
          <a:bodyPr vert="horz" lIns="91440" tIns="45720" rIns="91440" bIns="45720" rtlCol="0" anchor="ctr"/>
          <a:lstStyle>
            <a:lvl1pPr algn="r">
              <a:defRPr sz="3975">
                <a:solidFill>
                  <a:schemeClr val="tx1">
                    <a:tint val="75000"/>
                  </a:schemeClr>
                </a:solidFill>
              </a:defRPr>
            </a:lvl1pPr>
          </a:lstStyle>
          <a:p>
            <a:fld id="{CB54324D-F883-4186-A2A8-FE7A242E0482}"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3027680" rtl="0" eaLnBrk="1" latinLnBrk="0" hangingPunct="1">
        <a:lnSpc>
          <a:spcPct val="90000"/>
        </a:lnSpc>
        <a:spcBef>
          <a:spcPct val="0"/>
        </a:spcBef>
        <a:buNone/>
        <a:defRPr sz="14570" kern="1200">
          <a:solidFill>
            <a:schemeClr val="tx1"/>
          </a:solidFill>
          <a:latin typeface="+mj-lt"/>
          <a:ea typeface="+mj-ea"/>
          <a:cs typeface="+mj-cs"/>
        </a:defRPr>
      </a:lvl1pPr>
    </p:titleStyle>
    <p:bodyStyle>
      <a:lvl1pPr marL="756920" indent="-756920" algn="l" defTabSz="3027680" rtl="0" eaLnBrk="1" latinLnBrk="0" hangingPunct="1">
        <a:lnSpc>
          <a:spcPct val="90000"/>
        </a:lnSpc>
        <a:spcBef>
          <a:spcPts val="3310"/>
        </a:spcBef>
        <a:buFont typeface="Arial" panose="020B0604020202020204" pitchFamily="34" charset="0"/>
        <a:buChar char="•"/>
        <a:defRPr sz="9270" kern="1200">
          <a:solidFill>
            <a:schemeClr val="tx1"/>
          </a:solidFill>
          <a:latin typeface="+mn-lt"/>
          <a:ea typeface="+mn-ea"/>
          <a:cs typeface="+mn-cs"/>
        </a:defRPr>
      </a:lvl1pPr>
      <a:lvl2pPr marL="2270760" indent="-756920" algn="l" defTabSz="3027680"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4600" indent="-756920" algn="l" defTabSz="3027680" rtl="0" eaLnBrk="1" latinLnBrk="0" hangingPunct="1">
        <a:lnSpc>
          <a:spcPct val="90000"/>
        </a:lnSpc>
        <a:spcBef>
          <a:spcPts val="1655"/>
        </a:spcBef>
        <a:buFont typeface="Arial" panose="020B0604020202020204" pitchFamily="34" charset="0"/>
        <a:buChar char="•"/>
        <a:defRPr sz="6620" kern="1200">
          <a:solidFill>
            <a:schemeClr val="tx1"/>
          </a:solidFill>
          <a:latin typeface="+mn-lt"/>
          <a:ea typeface="+mn-ea"/>
          <a:cs typeface="+mn-cs"/>
        </a:defRPr>
      </a:lvl3pPr>
      <a:lvl4pPr marL="5297805" indent="-756920" algn="l" defTabSz="3027680"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645" indent="-756920" algn="l" defTabSz="3027680"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485" indent="-756920" algn="l" defTabSz="3027680"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960" indent="-756920" algn="l" defTabSz="3027680"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800" indent="-756920" algn="l" defTabSz="3027680"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7640" indent="-756920" algn="l" defTabSz="3027680"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680" rtl="0" eaLnBrk="1" latinLnBrk="0" hangingPunct="1">
        <a:defRPr sz="5960" kern="1200">
          <a:solidFill>
            <a:schemeClr val="tx1"/>
          </a:solidFill>
          <a:latin typeface="+mn-lt"/>
          <a:ea typeface="+mn-ea"/>
          <a:cs typeface="+mn-cs"/>
        </a:defRPr>
      </a:lvl1pPr>
      <a:lvl2pPr marL="1513840" algn="l" defTabSz="3027680" rtl="0" eaLnBrk="1" latinLnBrk="0" hangingPunct="1">
        <a:defRPr sz="5960" kern="1200">
          <a:solidFill>
            <a:schemeClr val="tx1"/>
          </a:solidFill>
          <a:latin typeface="+mn-lt"/>
          <a:ea typeface="+mn-ea"/>
          <a:cs typeface="+mn-cs"/>
        </a:defRPr>
      </a:lvl2pPr>
      <a:lvl3pPr marL="3027680" algn="l" defTabSz="3027680" rtl="0" eaLnBrk="1" latinLnBrk="0" hangingPunct="1">
        <a:defRPr sz="5960" kern="1200">
          <a:solidFill>
            <a:schemeClr val="tx1"/>
          </a:solidFill>
          <a:latin typeface="+mn-lt"/>
          <a:ea typeface="+mn-ea"/>
          <a:cs typeface="+mn-cs"/>
        </a:defRPr>
      </a:lvl3pPr>
      <a:lvl4pPr marL="4541520" algn="l" defTabSz="3027680" rtl="0" eaLnBrk="1" latinLnBrk="0" hangingPunct="1">
        <a:defRPr sz="5960" kern="1200">
          <a:solidFill>
            <a:schemeClr val="tx1"/>
          </a:solidFill>
          <a:latin typeface="+mn-lt"/>
          <a:ea typeface="+mn-ea"/>
          <a:cs typeface="+mn-cs"/>
        </a:defRPr>
      </a:lvl4pPr>
      <a:lvl5pPr marL="6054725" algn="l" defTabSz="3027680" rtl="0" eaLnBrk="1" latinLnBrk="0" hangingPunct="1">
        <a:defRPr sz="5960" kern="1200">
          <a:solidFill>
            <a:schemeClr val="tx1"/>
          </a:solidFill>
          <a:latin typeface="+mn-lt"/>
          <a:ea typeface="+mn-ea"/>
          <a:cs typeface="+mn-cs"/>
        </a:defRPr>
      </a:lvl5pPr>
      <a:lvl6pPr marL="7568565" algn="l" defTabSz="3027680" rtl="0" eaLnBrk="1" latinLnBrk="0" hangingPunct="1">
        <a:defRPr sz="5960" kern="1200">
          <a:solidFill>
            <a:schemeClr val="tx1"/>
          </a:solidFill>
          <a:latin typeface="+mn-lt"/>
          <a:ea typeface="+mn-ea"/>
          <a:cs typeface="+mn-cs"/>
        </a:defRPr>
      </a:lvl6pPr>
      <a:lvl7pPr marL="9083040" algn="l" defTabSz="3027680" rtl="0" eaLnBrk="1" latinLnBrk="0" hangingPunct="1">
        <a:defRPr sz="5960" kern="1200">
          <a:solidFill>
            <a:schemeClr val="tx1"/>
          </a:solidFill>
          <a:latin typeface="+mn-lt"/>
          <a:ea typeface="+mn-ea"/>
          <a:cs typeface="+mn-cs"/>
        </a:defRPr>
      </a:lvl7pPr>
      <a:lvl8pPr marL="10596880" algn="l" defTabSz="3027680" rtl="0" eaLnBrk="1" latinLnBrk="0" hangingPunct="1">
        <a:defRPr sz="5960" kern="1200">
          <a:solidFill>
            <a:schemeClr val="tx1"/>
          </a:solidFill>
          <a:latin typeface="+mn-lt"/>
          <a:ea typeface="+mn-ea"/>
          <a:cs typeface="+mn-cs"/>
        </a:defRPr>
      </a:lvl8pPr>
      <a:lvl9pPr marL="12110720" algn="l" defTabSz="3027680"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12.png"/><Relationship Id="rId8" Type="http://schemas.openxmlformats.org/officeDocument/2006/relationships/image" Target="../media/image11.svg"/><Relationship Id="rId7" Type="http://schemas.openxmlformats.org/officeDocument/2006/relationships/image" Target="../media/image10.png"/><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svg"/><Relationship Id="rId3" Type="http://schemas.openxmlformats.org/officeDocument/2006/relationships/image" Target="../media/image6.png"/><Relationship Id="rId20" Type="http://schemas.openxmlformats.org/officeDocument/2006/relationships/slideLayout" Target="../slideLayouts/slideLayout7.xml"/><Relationship Id="rId2" Type="http://schemas.openxmlformats.org/officeDocument/2006/relationships/image" Target="../media/image5.svg"/><Relationship Id="rId19" Type="http://schemas.openxmlformats.org/officeDocument/2006/relationships/image" Target="../media/image22.svg"/><Relationship Id="rId18" Type="http://schemas.openxmlformats.org/officeDocument/2006/relationships/image" Target="../media/image21.png"/><Relationship Id="rId17" Type="http://schemas.openxmlformats.org/officeDocument/2006/relationships/image" Target="../media/image20.svg"/><Relationship Id="rId16" Type="http://schemas.openxmlformats.org/officeDocument/2006/relationships/image" Target="../media/image19.png"/><Relationship Id="rId15" Type="http://schemas.openxmlformats.org/officeDocument/2006/relationships/image" Target="../media/image18.svg"/><Relationship Id="rId14" Type="http://schemas.openxmlformats.org/officeDocument/2006/relationships/image" Target="../media/image17.png"/><Relationship Id="rId13" Type="http://schemas.openxmlformats.org/officeDocument/2006/relationships/image" Target="../media/image16.svg"/><Relationship Id="rId12" Type="http://schemas.openxmlformats.org/officeDocument/2006/relationships/image" Target="../media/image15.png"/><Relationship Id="rId11" Type="http://schemas.openxmlformats.org/officeDocument/2006/relationships/image" Target="../media/image14.png"/><Relationship Id="rId10" Type="http://schemas.openxmlformats.org/officeDocument/2006/relationships/image" Target="../media/image13.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4" name="图片 3" descr="oa"/>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4535150" y="12173585"/>
            <a:ext cx="4253230" cy="2862580"/>
          </a:xfrm>
          <a:prstGeom prst="rect">
            <a:avLst/>
          </a:prstGeom>
        </p:spPr>
      </p:pic>
      <p:pic>
        <p:nvPicPr>
          <p:cNvPr id="14" name="图片 13" descr="london_map"/>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878185" y="12173585"/>
            <a:ext cx="3629660" cy="2865120"/>
          </a:xfrm>
          <a:prstGeom prst="rect">
            <a:avLst/>
          </a:prstGeom>
        </p:spPr>
      </p:pic>
      <p:sp>
        <p:nvSpPr>
          <p:cNvPr id="77" name="TextBox 147"/>
          <p:cNvSpPr txBox="1"/>
          <p:nvPr/>
        </p:nvSpPr>
        <p:spPr>
          <a:xfrm>
            <a:off x="944245" y="23692485"/>
            <a:ext cx="8719185" cy="3007360"/>
          </a:xfrm>
          <a:prstGeom prst="rect">
            <a:avLst/>
          </a:prstGeom>
          <a:noFill/>
        </p:spPr>
        <p:txBody>
          <a:bodyPr wrap="square">
            <a:spAutoFit/>
          </a:bodyPr>
          <a:p>
            <a:pPr marR="0" lvl="0" algn="l" defTabSz="457200" rtl="0" eaLnBrk="1" fontAlgn="auto" latinLnBrk="0" hangingPunct="1">
              <a:lnSpc>
                <a:spcPct val="100000"/>
              </a:lnSpc>
              <a:spcBef>
                <a:spcPts val="0"/>
              </a:spcBef>
              <a:spcAft>
                <a:spcPts val="0"/>
              </a:spcAft>
              <a:buClrTx/>
              <a:buSzTx/>
              <a:defRPr/>
            </a:pPr>
            <a:r>
              <a:rPr lang="en-GB" sz="3600" b="1" dirty="0">
                <a:solidFill>
                  <a:srgbClr val="0000CD"/>
                </a:solidFill>
                <a:latin typeface="Imperial Sans Text" panose="020B0503020202020204" charset="0"/>
                <a:cs typeface="Imperial Sans Text" panose="020B0503020202020204" charset="0"/>
              </a:rPr>
              <a:t>Research Objective</a:t>
            </a:r>
            <a:endParaRPr lang="en-GB" sz="3600" dirty="0">
              <a:solidFill>
                <a:srgbClr val="0000CD"/>
              </a:solidFill>
              <a:latin typeface="Imperial Sans Text" panose="020B0503020202020204" charset="0"/>
              <a:cs typeface="Imperial Sans Text" panose="020B0503020202020204" charset="0"/>
            </a:endParaRPr>
          </a:p>
          <a:p>
            <a:pPr marR="0" lvl="0" algn="l" defTabSz="457200" rtl="0" eaLnBrk="1" fontAlgn="auto" latinLnBrk="0" hangingPunct="1">
              <a:lnSpc>
                <a:spcPct val="120000"/>
              </a:lnSpc>
              <a:spcBef>
                <a:spcPts val="0"/>
              </a:spcBef>
              <a:spcAft>
                <a:spcPts val="0"/>
              </a:spcAft>
              <a:buClrTx/>
              <a:buSzTx/>
              <a:defRPr/>
            </a:pPr>
            <a:r>
              <a:rPr lang="en-GB" sz="3200" dirty="0">
                <a:solidFill>
                  <a:prstClr val="black"/>
                </a:solidFill>
                <a:latin typeface="Imperial Sans Text" panose="020B0503020202020204" charset="0"/>
                <a:cs typeface="Imperial Sans Text" panose="020B0503020202020204" charset="0"/>
              </a:rPr>
              <a:t>Design a</a:t>
            </a:r>
            <a:r>
              <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 Demand Generation Framework</a:t>
            </a:r>
            <a:endPar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a:p>
            <a:pPr marL="457200" marR="0" lvl="0" indent="-457200" algn="l" defTabSz="457200" rtl="0" eaLnBrk="1" fontAlgn="auto" latinLnBrk="0" hangingPunct="1">
              <a:lnSpc>
                <a:spcPct val="120000"/>
              </a:lnSpc>
              <a:spcBef>
                <a:spcPts val="0"/>
              </a:spcBef>
              <a:spcAft>
                <a:spcPts val="0"/>
              </a:spcAft>
              <a:buClrTx/>
              <a:buSzTx/>
              <a:buFont typeface="Arial" panose="020B0604020202020204" pitchFamily="34" charset="0"/>
              <a:buChar char="•"/>
              <a:defRPr/>
            </a:pPr>
            <a:r>
              <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Utilize open, transparent data</a:t>
            </a:r>
            <a:endPar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a:p>
            <a:pPr marL="457200" marR="0" lvl="0" indent="-457200" algn="l" defTabSz="457200" rtl="0" eaLnBrk="1" fontAlgn="auto" latinLnBrk="0" hangingPunct="1">
              <a:lnSpc>
                <a:spcPct val="120000"/>
              </a:lnSpc>
              <a:spcBef>
                <a:spcPts val="0"/>
              </a:spcBef>
              <a:spcAft>
                <a:spcPts val="0"/>
              </a:spcAft>
              <a:buClrTx/>
              <a:buSzTx/>
              <a:buFont typeface="Arial" panose="020B0604020202020204" pitchFamily="34" charset="0"/>
              <a:buChar char="•"/>
              <a:defRPr/>
            </a:pPr>
            <a:r>
              <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Easily extend and interpret</a:t>
            </a:r>
            <a:endPar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a:p>
            <a:pPr marL="457200" marR="0" lvl="0" indent="-457200" algn="l" defTabSz="457200" rtl="0" eaLnBrk="1" fontAlgn="auto" latinLnBrk="0" hangingPunct="1">
              <a:lnSpc>
                <a:spcPct val="120000"/>
              </a:lnSpc>
              <a:spcBef>
                <a:spcPts val="0"/>
              </a:spcBef>
              <a:spcAft>
                <a:spcPts val="0"/>
              </a:spcAft>
              <a:buClrTx/>
              <a:buSzTx/>
              <a:buFont typeface="Arial" panose="020B0604020202020204" pitchFamily="34" charset="0"/>
              <a:buChar char="•"/>
              <a:defRPr/>
            </a:pPr>
            <a:r>
              <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Incorporate c</a:t>
            </a:r>
            <a:r>
              <a:rPr lang="en-US" altLang="zh-CN" sz="3200" noProof="0" dirty="0">
                <a:ln>
                  <a:noFill/>
                </a:ln>
                <a:solidFill>
                  <a:prstClr val="black"/>
                </a:solidFill>
                <a:effectLst/>
                <a:uLnTx/>
                <a:uFillTx/>
                <a:latin typeface="Imperial Sans Text" panose="020B0503020202020204" charset="0"/>
                <a:cs typeface="Imperial Sans Text" panose="020B0503020202020204" charset="0"/>
                <a:sym typeface="+mn-ea"/>
              </a:rPr>
              <a:t>ustomer </a:t>
            </a:r>
            <a:r>
              <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purchase behavior</a:t>
            </a:r>
            <a:endPar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p:txBody>
      </p:sp>
      <p:sp>
        <p:nvSpPr>
          <p:cNvPr id="78" name="TextBox 158"/>
          <p:cNvSpPr txBox="1"/>
          <p:nvPr/>
        </p:nvSpPr>
        <p:spPr>
          <a:xfrm>
            <a:off x="944245" y="20632420"/>
            <a:ext cx="8796020" cy="3007360"/>
          </a:xfrm>
          <a:prstGeom prst="rect">
            <a:avLst/>
          </a:prstGeom>
          <a:noFill/>
        </p:spPr>
        <p:txBody>
          <a:bodyPr wrap="square">
            <a:spAutoFit/>
          </a:bodyPr>
          <a:p>
            <a:pPr marR="0" lvl="0" algn="l" defTabSz="457200" rtl="0" eaLnBrk="1" fontAlgn="auto" latinLnBrk="0" hangingPunct="1">
              <a:lnSpc>
                <a:spcPct val="100000"/>
              </a:lnSpc>
              <a:spcBef>
                <a:spcPts val="0"/>
              </a:spcBef>
              <a:spcAft>
                <a:spcPts val="0"/>
              </a:spcAft>
              <a:buClrTx/>
              <a:buSzTx/>
              <a:defRPr/>
            </a:pPr>
            <a:r>
              <a:rPr lang="en-GB" sz="3600" b="1" dirty="0">
                <a:solidFill>
                  <a:srgbClr val="0000CD"/>
                </a:solidFill>
                <a:latin typeface="Imperial Sans Text" panose="020B0503020202020204" charset="0"/>
                <a:cs typeface="Imperial Sans Text" panose="020B0503020202020204" charset="0"/>
              </a:rPr>
              <a:t>Research Gap</a:t>
            </a:r>
            <a:endParaRPr lang="en-GB" sz="3600" b="1" dirty="0">
              <a:solidFill>
                <a:srgbClr val="0000CD"/>
              </a:solidFill>
              <a:latin typeface="Imperial Sans Text" panose="020B0503020202020204" charset="0"/>
              <a:cs typeface="Imperial Sans Text" panose="020B0503020202020204" charset="0"/>
            </a:endParaRPr>
          </a:p>
          <a:p>
            <a:pPr marR="0" lvl="0" algn="l" defTabSz="457200" rtl="0" eaLnBrk="1" fontAlgn="auto" latinLnBrk="0" hangingPunct="1">
              <a:lnSpc>
                <a:spcPct val="120000"/>
              </a:lnSpc>
              <a:spcBef>
                <a:spcPts val="0"/>
              </a:spcBef>
              <a:spcAft>
                <a:spcPts val="0"/>
              </a:spcAft>
              <a:buClrTx/>
              <a:buSzTx/>
              <a:defRPr/>
            </a:pPr>
            <a:r>
              <a:rPr lang="en-US" altLang="zh-CN" sz="3200">
                <a:latin typeface="Imperial Sans Text" panose="020B0503020202020204" charset="0"/>
                <a:cs typeface="Imperial Sans Text" panose="020B0503020202020204" charset="0"/>
                <a:sym typeface="+mn-ea"/>
              </a:rPr>
              <a:t>Current demand-generation methods are limited: </a:t>
            </a:r>
            <a:endParaRPr lang="en-US" altLang="zh-CN" sz="3200">
              <a:latin typeface="Imperial Sans Text" panose="020B0503020202020204" charset="0"/>
              <a:cs typeface="Imperial Sans Text" panose="020B0503020202020204" charset="0"/>
              <a:sym typeface="+mn-ea"/>
            </a:endParaRPr>
          </a:p>
          <a:p>
            <a:pPr marL="457200" marR="0" lvl="0" indent="-457200" algn="l" defTabSz="457200" rtl="0" eaLnBrk="1" fontAlgn="auto" latinLnBrk="0" hangingPunct="1">
              <a:lnSpc>
                <a:spcPct val="120000"/>
              </a:lnSpc>
              <a:spcBef>
                <a:spcPts val="0"/>
              </a:spcBef>
              <a:spcAft>
                <a:spcPts val="0"/>
              </a:spcAft>
              <a:buClrTx/>
              <a:buSzTx/>
              <a:buFont typeface="Arial" panose="020B0604020202020204" pitchFamily="34" charset="0"/>
              <a:buChar char="•"/>
              <a:defRPr/>
            </a:pPr>
            <a:r>
              <a:rPr kumimoji="0" lang="en-US" altLang="zh-CN" sz="3200" b="1"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Reproducibility:</a:t>
            </a:r>
            <a:r>
              <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 Opaque, proprietary data</a:t>
            </a:r>
            <a:endPar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a:p>
            <a:pPr marL="457200" marR="0" lvl="0" indent="-457200" algn="l" defTabSz="457200" rtl="0" eaLnBrk="1" fontAlgn="auto" latinLnBrk="0" hangingPunct="1">
              <a:lnSpc>
                <a:spcPct val="120000"/>
              </a:lnSpc>
              <a:spcBef>
                <a:spcPts val="0"/>
              </a:spcBef>
              <a:spcAft>
                <a:spcPts val="0"/>
              </a:spcAft>
              <a:buClrTx/>
              <a:buSzTx/>
              <a:buFont typeface="Arial" panose="020B0604020202020204" pitchFamily="34" charset="0"/>
              <a:buChar char="•"/>
              <a:defRPr/>
            </a:pPr>
            <a:r>
              <a:rPr kumimoji="0" lang="en-US" altLang="zh-CN" sz="3200" b="1"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Transferability:</a:t>
            </a:r>
            <a:r>
              <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 Single-source, non-scalable</a:t>
            </a:r>
            <a:endPar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a:p>
            <a:pPr marL="457200" marR="0" lvl="0" indent="-457200" algn="l" defTabSz="457200" rtl="0" eaLnBrk="1" fontAlgn="auto" latinLnBrk="0" hangingPunct="1">
              <a:lnSpc>
                <a:spcPct val="120000"/>
              </a:lnSpc>
              <a:spcBef>
                <a:spcPts val="0"/>
              </a:spcBef>
              <a:spcAft>
                <a:spcPts val="0"/>
              </a:spcAft>
              <a:buClrTx/>
              <a:buSzTx/>
              <a:buFont typeface="Arial" panose="020B0604020202020204" pitchFamily="34" charset="0"/>
              <a:buChar char="•"/>
              <a:defRPr/>
            </a:pPr>
            <a:r>
              <a:rPr kumimoji="0" lang="en-US" altLang="zh-CN" sz="3200" b="1"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Heterogeneity:</a:t>
            </a:r>
            <a:r>
              <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 Missing customer features</a:t>
            </a:r>
            <a:endPar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p:txBody>
      </p:sp>
      <p:sp>
        <p:nvSpPr>
          <p:cNvPr id="82" name="文本框 81"/>
          <p:cNvSpPr txBox="1"/>
          <p:nvPr/>
        </p:nvSpPr>
        <p:spPr>
          <a:xfrm>
            <a:off x="824230" y="2671445"/>
            <a:ext cx="21158835" cy="2122805"/>
          </a:xfrm>
          <a:prstGeom prst="rect">
            <a:avLst/>
          </a:prstGeom>
          <a:noFill/>
        </p:spPr>
        <p:txBody>
          <a:bodyPr wrap="square" rtlCol="0">
            <a:spAutoFit/>
          </a:bodyPr>
          <a:p>
            <a:r>
              <a:rPr lang="en-US" altLang="zh-CN" sz="6600">
                <a:solidFill>
                  <a:srgbClr val="0000CD"/>
                </a:solidFill>
                <a:latin typeface="Imperial Sans Text Extrabold" panose="020B0903020202020204" charset="0"/>
                <a:cs typeface="Imperial Sans Text Extrabold" panose="020B0903020202020204" charset="0"/>
              </a:rPr>
              <a:t>A Data-Efficient Demand Generation Framework for Multi-Agent Last-Mile Delivery via Fuzzy Logic</a:t>
            </a:r>
            <a:endParaRPr lang="en-US" altLang="zh-CN" sz="6600">
              <a:solidFill>
                <a:srgbClr val="0000CD"/>
              </a:solidFill>
              <a:latin typeface="Imperial Sans Text Extrabold" panose="020B0903020202020204" charset="0"/>
              <a:cs typeface="Imperial Sans Text Extrabold" panose="020B0903020202020204" charset="0"/>
            </a:endParaRPr>
          </a:p>
        </p:txBody>
      </p:sp>
      <p:sp>
        <p:nvSpPr>
          <p:cNvPr id="83" name="文本框 82"/>
          <p:cNvSpPr txBox="1"/>
          <p:nvPr/>
        </p:nvSpPr>
        <p:spPr>
          <a:xfrm>
            <a:off x="824230" y="6264275"/>
            <a:ext cx="28497530" cy="3538220"/>
          </a:xfrm>
          <a:prstGeom prst="rect">
            <a:avLst/>
          </a:prstGeom>
          <a:noFill/>
        </p:spPr>
        <p:txBody>
          <a:bodyPr wrap="square" rtlCol="0">
            <a:spAutoFit/>
          </a:bodyPr>
          <a:p>
            <a:pPr indent="457200"/>
            <a:r>
              <a:rPr lang="en-US" altLang="zh-CN" sz="3200">
                <a:latin typeface="Imperial Sans Text" panose="020B0503020202020204" charset="0"/>
                <a:cs typeface="Imperial Sans Text" panose="020B0503020202020204" charset="0"/>
              </a:rPr>
              <a:t>With the rapid rise of e-commerce, last-mile logistics face growing demands for efficiency and sustainability. To support delivery optimization, demand-driven simulation is essential, yet existing demand-generation methods often rely on proprietary, opaque, and non-scalable data. This study introduces a population-based framework for synthetic order generation. A synthetic population is constructed from open datasets, while e-commerce purchasing behavior is modeled via fuzzy inference informed by industry reports. Orders are generated using Monte Carlo sampling, and validated through Jensen–Shannon Divergence against real-world data. A case study in Inner London shows that as population scale grows, synthetic orders better align with national purchasing patterns, confirming the model’s validity. The framework offers scalability, interpretability, and reproducibility, providing a practical foundation for future last-mile delivery simulation and optimization.</a:t>
            </a:r>
            <a:endParaRPr lang="en-US" altLang="zh-CN" sz="3200">
              <a:latin typeface="Imperial Sans Text" panose="020B0503020202020204" charset="0"/>
              <a:cs typeface="Imperial Sans Text" panose="020B0503020202020204" charset="0"/>
            </a:endParaRPr>
          </a:p>
        </p:txBody>
      </p:sp>
      <p:sp>
        <p:nvSpPr>
          <p:cNvPr id="94" name="Text Box 1729"/>
          <p:cNvSpPr txBox="1">
            <a:spLocks noChangeArrowheads="1"/>
          </p:cNvSpPr>
          <p:nvPr/>
        </p:nvSpPr>
        <p:spPr bwMode="auto">
          <a:xfrm>
            <a:off x="1021080" y="10377805"/>
            <a:ext cx="8200390" cy="832485"/>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rPr>
              <a:t>Highlight</a:t>
            </a:r>
            <a:endPar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endParaRPr>
          </a:p>
        </p:txBody>
      </p:sp>
      <p:pic>
        <p:nvPicPr>
          <p:cNvPr id="95" name="图片 94" descr="synord-map_page-0001"/>
          <p:cNvPicPr>
            <a:picLocks noChangeAspect="1"/>
          </p:cNvPicPr>
          <p:nvPr/>
        </p:nvPicPr>
        <p:blipFill>
          <a:blip r:embed="rId5"/>
          <a:srcRect l="2649" t="6985" r="2510" b="4257"/>
          <a:stretch>
            <a:fillRect/>
          </a:stretch>
        </p:blipFill>
        <p:spPr>
          <a:xfrm>
            <a:off x="20259040" y="30526355"/>
            <a:ext cx="8353425" cy="4746625"/>
          </a:xfrm>
          <a:prstGeom prst="rect">
            <a:avLst/>
          </a:prstGeom>
        </p:spPr>
      </p:pic>
      <p:pic>
        <p:nvPicPr>
          <p:cNvPr id="96" name="图片 95" descr="synpop-map_page-0001"/>
          <p:cNvPicPr>
            <a:picLocks noChangeAspect="1"/>
          </p:cNvPicPr>
          <p:nvPr/>
        </p:nvPicPr>
        <p:blipFill>
          <a:blip r:embed="rId6"/>
          <a:srcRect l="2679" t="4412" r="2490" b="4600"/>
          <a:stretch>
            <a:fillRect/>
          </a:stretch>
        </p:blipFill>
        <p:spPr>
          <a:xfrm>
            <a:off x="11498580" y="30554295"/>
            <a:ext cx="8099425" cy="4719320"/>
          </a:xfrm>
          <a:prstGeom prst="rect">
            <a:avLst/>
          </a:prstGeom>
        </p:spPr>
      </p:pic>
      <p:sp>
        <p:nvSpPr>
          <p:cNvPr id="97" name="文本框 96"/>
          <p:cNvSpPr txBox="1"/>
          <p:nvPr/>
        </p:nvSpPr>
        <p:spPr>
          <a:xfrm>
            <a:off x="10880090" y="36996370"/>
            <a:ext cx="16899255" cy="3538220"/>
          </a:xfrm>
          <a:prstGeom prst="rect">
            <a:avLst/>
          </a:prstGeom>
          <a:noFill/>
        </p:spPr>
        <p:txBody>
          <a:bodyPr wrap="square" rtlCol="0">
            <a:spAutoFit/>
          </a:bodyPr>
          <a:p>
            <a:pPr indent="457200"/>
            <a:r>
              <a:rPr lang="en-US" altLang="zh-CN" sz="3200">
                <a:latin typeface="Imperial Sans Text" panose="020B0503020202020204" charset="0"/>
                <a:cs typeface="Imperial Sans Text" panose="020B0503020202020204" charset="0"/>
              </a:rPr>
              <a:t>This study tackles data privacy and data scarcity in last-mile delivery by proposing a population-feature-based framework for generating synthetic orders. </a:t>
            </a:r>
            <a:r>
              <a:rPr lang="en-US" altLang="zh-CN" sz="3200">
                <a:latin typeface="Imperial Sans Text" panose="020B0503020202020204" charset="0"/>
                <a:cs typeface="Imperial Sans Text" panose="020B0503020202020204" charset="0"/>
              </a:rPr>
              <a:t>Validation results using JSD show that larger-scale synthetic instances (over 100) better capture consumer preferences, ensuring realistic order volumes for logistics simulations. </a:t>
            </a:r>
            <a:endParaRPr lang="en-US" altLang="zh-CN" sz="3200">
              <a:latin typeface="Imperial Sans Text" panose="020B0503020202020204" charset="0"/>
              <a:cs typeface="Imperial Sans Text" panose="020B0503020202020204" charset="0"/>
            </a:endParaRPr>
          </a:p>
          <a:p>
            <a:pPr indent="457200"/>
            <a:r>
              <a:rPr lang="en-US" altLang="zh-CN" sz="3200">
                <a:latin typeface="Imperial Sans Text" panose="020B0503020202020204" charset="0"/>
                <a:cs typeface="Imperial Sans Text" panose="020B0503020202020204" charset="0"/>
              </a:rPr>
              <a:t>The method is open-source, reproducible, and extensible, enabling incorporation of additional demographics and delivery preferences (e.g., time windows, modes) to support </a:t>
            </a:r>
            <a:endParaRPr lang="en-US" altLang="zh-CN" sz="3200">
              <a:latin typeface="Imperial Sans Text" panose="020B0503020202020204" charset="0"/>
              <a:cs typeface="Imperial Sans Text" panose="020B0503020202020204" charset="0"/>
            </a:endParaRPr>
          </a:p>
          <a:p>
            <a:r>
              <a:rPr lang="en-US" altLang="zh-CN" sz="3200">
                <a:latin typeface="Imperial Sans Text" panose="020B0503020202020204" charset="0"/>
                <a:cs typeface="Imperial Sans Text" panose="020B0503020202020204" charset="0"/>
              </a:rPr>
              <a:t>diverse and fine-grained last-mile logistics simulations.</a:t>
            </a:r>
            <a:endParaRPr lang="en-US" altLang="zh-CN" sz="3200">
              <a:latin typeface="Imperial Sans Text" panose="020B0503020202020204" charset="0"/>
              <a:cs typeface="Imperial Sans Text" panose="020B0503020202020204" charset="0"/>
            </a:endParaRPr>
          </a:p>
        </p:txBody>
      </p:sp>
      <p:grpSp>
        <p:nvGrpSpPr>
          <p:cNvPr id="69" name="组合 68"/>
          <p:cNvGrpSpPr/>
          <p:nvPr/>
        </p:nvGrpSpPr>
        <p:grpSpPr>
          <a:xfrm>
            <a:off x="1021080" y="16485870"/>
            <a:ext cx="8584565" cy="826770"/>
            <a:chOff x="1608" y="25022"/>
            <a:chExt cx="13519" cy="1302"/>
          </a:xfrm>
        </p:grpSpPr>
        <p:sp>
          <p:nvSpPr>
            <p:cNvPr id="54" name="Text Box 1729"/>
            <p:cNvSpPr txBox="1">
              <a:spLocks noChangeArrowheads="1"/>
            </p:cNvSpPr>
            <p:nvPr/>
          </p:nvSpPr>
          <p:spPr bwMode="auto">
            <a:xfrm>
              <a:off x="2627" y="25030"/>
              <a:ext cx="12500" cy="1286"/>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rPr>
                <a:t>Background</a:t>
              </a:r>
              <a:endPar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endParaRPr>
            </a:p>
          </p:txBody>
        </p:sp>
        <p:sp>
          <p:nvSpPr>
            <p:cNvPr id="100" name="矩形 99"/>
            <p:cNvSpPr/>
            <p:nvPr/>
          </p:nvSpPr>
          <p:spPr>
            <a:xfrm>
              <a:off x="1608" y="25022"/>
              <a:ext cx="787" cy="1303"/>
            </a:xfrm>
            <a:prstGeom prst="rect">
              <a:avLst/>
            </a:prstGeom>
            <a:solidFill>
              <a:srgbClr val="2E00CD"/>
            </a:solidFill>
            <a:ln>
              <a:solidFill>
                <a:srgbClr val="491FD9"/>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b="1">
                <a:effectLst>
                  <a:outerShdw blurRad="38100" dist="38100" dir="2700000" algn="tl">
                    <a:srgbClr val="000000">
                      <a:alpha val="43137"/>
                    </a:srgbClr>
                  </a:outerShdw>
                </a:effectLst>
                <a:latin typeface="Imperial Sans Text" panose="020B0503020202020204" charset="0"/>
                <a:cs typeface="Imperial Sans Text" panose="020B0503020202020204" charset="0"/>
              </a:endParaRPr>
            </a:p>
          </p:txBody>
        </p:sp>
      </p:grpSp>
      <p:sp>
        <p:nvSpPr>
          <p:cNvPr id="108" name="矩形 107"/>
          <p:cNvSpPr/>
          <p:nvPr/>
        </p:nvSpPr>
        <p:spPr>
          <a:xfrm>
            <a:off x="10878185" y="10522585"/>
            <a:ext cx="499745" cy="827405"/>
          </a:xfrm>
          <a:prstGeom prst="rect">
            <a:avLst/>
          </a:prstGeom>
          <a:solidFill>
            <a:srgbClr val="2E00CD"/>
          </a:solidFill>
          <a:ln>
            <a:solidFill>
              <a:srgbClr val="491FD9"/>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9" name="Text Box 1729"/>
          <p:cNvSpPr txBox="1">
            <a:spLocks noChangeArrowheads="1"/>
          </p:cNvSpPr>
          <p:nvPr/>
        </p:nvSpPr>
        <p:spPr bwMode="auto">
          <a:xfrm>
            <a:off x="11525250" y="10517505"/>
            <a:ext cx="8200390" cy="832485"/>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4800" b="1" spc="-60" dirty="0">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rPr>
              <a:t>Study Area &amp; Data</a:t>
            </a:r>
            <a:endPar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endParaRPr>
          </a:p>
        </p:txBody>
      </p:sp>
      <p:sp>
        <p:nvSpPr>
          <p:cNvPr id="112" name="文本框 111"/>
          <p:cNvSpPr txBox="1"/>
          <p:nvPr/>
        </p:nvSpPr>
        <p:spPr>
          <a:xfrm>
            <a:off x="22673310" y="2795905"/>
            <a:ext cx="6449695" cy="1903730"/>
          </a:xfrm>
          <a:prstGeom prst="rect">
            <a:avLst/>
          </a:prstGeom>
          <a:noFill/>
        </p:spPr>
        <p:txBody>
          <a:bodyPr wrap="square" rtlCol="0">
            <a:noAutofit/>
          </a:bodyPr>
          <a:p>
            <a:r>
              <a:rPr lang="en-US" altLang="zh-CN" sz="3200" b="1">
                <a:solidFill>
                  <a:srgbClr val="0000CD"/>
                </a:solidFill>
                <a:latin typeface="Imperial Sans Text" panose="020B0503020202020204" charset="0"/>
                <a:cs typeface="Imperial Sans Text" panose="020B0503020202020204" charset="0"/>
              </a:rPr>
              <a:t>Yixuan Li</a:t>
            </a:r>
            <a:endParaRPr lang="en-US" altLang="zh-CN" sz="3200" b="1">
              <a:solidFill>
                <a:srgbClr val="0000CD"/>
              </a:solidFill>
              <a:latin typeface="Imperial Sans Text" panose="020B0503020202020204" charset="0"/>
              <a:cs typeface="Imperial Sans Text" panose="020B0503020202020204" charset="0"/>
            </a:endParaRPr>
          </a:p>
          <a:p>
            <a:r>
              <a:rPr lang="en-US" altLang="zh-CN" sz="3200" b="1">
                <a:solidFill>
                  <a:srgbClr val="0000CD"/>
                </a:solidFill>
                <a:latin typeface="Imperial Sans Text" panose="020B0503020202020204" charset="0"/>
                <a:cs typeface="Imperial Sans Text" panose="020B0503020202020204" charset="0"/>
              </a:rPr>
              <a:t>CID: 06013045</a:t>
            </a:r>
            <a:endParaRPr lang="en-US" altLang="zh-CN" sz="3200" b="1">
              <a:solidFill>
                <a:srgbClr val="0000CD"/>
              </a:solidFill>
              <a:latin typeface="Imperial Sans Text" panose="020B0503020202020204" charset="0"/>
              <a:cs typeface="Imperial Sans Text" panose="020B0503020202020204" charset="0"/>
            </a:endParaRPr>
          </a:p>
          <a:p>
            <a:r>
              <a:rPr lang="en-US" altLang="zh-CN" sz="3200" b="1">
                <a:solidFill>
                  <a:srgbClr val="0000CD"/>
                </a:solidFill>
                <a:latin typeface="Imperial Sans Text" panose="020B0503020202020204" charset="0"/>
                <a:cs typeface="Imperial Sans Text" panose="020B0503020202020204" charset="0"/>
              </a:rPr>
              <a:t>Supervisor: Prof Panagiotis Angeloudis</a:t>
            </a:r>
            <a:endParaRPr lang="en-US" altLang="zh-CN" sz="3200" b="1">
              <a:solidFill>
                <a:srgbClr val="0000CD"/>
              </a:solidFill>
              <a:latin typeface="Imperial Sans Text" panose="020B0503020202020204" charset="0"/>
              <a:cs typeface="Imperial Sans Text" panose="020B0503020202020204" charset="0"/>
            </a:endParaRPr>
          </a:p>
        </p:txBody>
      </p:sp>
      <p:grpSp>
        <p:nvGrpSpPr>
          <p:cNvPr id="5" name="组合 4"/>
          <p:cNvGrpSpPr/>
          <p:nvPr/>
        </p:nvGrpSpPr>
        <p:grpSpPr>
          <a:xfrm>
            <a:off x="1021080" y="26931620"/>
            <a:ext cx="8584565" cy="826770"/>
            <a:chOff x="1608" y="45465"/>
            <a:chExt cx="13519" cy="1302"/>
          </a:xfrm>
        </p:grpSpPr>
        <p:sp>
          <p:nvSpPr>
            <p:cNvPr id="122" name="Text Box 1729"/>
            <p:cNvSpPr txBox="1">
              <a:spLocks noChangeArrowheads="1"/>
            </p:cNvSpPr>
            <p:nvPr/>
          </p:nvSpPr>
          <p:spPr bwMode="auto">
            <a:xfrm>
              <a:off x="2627" y="45473"/>
              <a:ext cx="12500" cy="1286"/>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4800" b="1" spc="-60" dirty="0">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rPr>
                <a:t>Project Framework</a:t>
              </a:r>
              <a:endPar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endParaRPr>
            </a:p>
          </p:txBody>
        </p:sp>
        <p:sp>
          <p:nvSpPr>
            <p:cNvPr id="123" name="矩形 122"/>
            <p:cNvSpPr/>
            <p:nvPr/>
          </p:nvSpPr>
          <p:spPr>
            <a:xfrm>
              <a:off x="1608" y="45465"/>
              <a:ext cx="787" cy="1303"/>
            </a:xfrm>
            <a:prstGeom prst="rect">
              <a:avLst/>
            </a:prstGeom>
            <a:solidFill>
              <a:srgbClr val="2E00CD"/>
            </a:solidFill>
            <a:ln>
              <a:solidFill>
                <a:srgbClr val="491FD9"/>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b="1">
                <a:effectLst>
                  <a:outerShdw blurRad="38100" dist="38100" dir="2700000" algn="tl">
                    <a:srgbClr val="000000">
                      <a:alpha val="43137"/>
                    </a:srgbClr>
                  </a:outerShdw>
                </a:effectLst>
                <a:latin typeface="Imperial Sans Text" panose="020B0503020202020204" charset="0"/>
                <a:cs typeface="Imperial Sans Text" panose="020B0503020202020204" charset="0"/>
              </a:endParaRPr>
            </a:p>
          </p:txBody>
        </p:sp>
      </p:grpSp>
      <p:grpSp>
        <p:nvGrpSpPr>
          <p:cNvPr id="10" name="组合 9"/>
          <p:cNvGrpSpPr/>
          <p:nvPr/>
        </p:nvGrpSpPr>
        <p:grpSpPr>
          <a:xfrm>
            <a:off x="10879455" y="36015295"/>
            <a:ext cx="5178425" cy="827405"/>
            <a:chOff x="17131" y="54476"/>
            <a:chExt cx="8155" cy="1303"/>
          </a:xfrm>
        </p:grpSpPr>
        <p:sp>
          <p:nvSpPr>
            <p:cNvPr id="127" name="Text Box 1729"/>
            <p:cNvSpPr txBox="1">
              <a:spLocks noChangeArrowheads="1"/>
            </p:cNvSpPr>
            <p:nvPr/>
          </p:nvSpPr>
          <p:spPr bwMode="auto">
            <a:xfrm>
              <a:off x="18150" y="54484"/>
              <a:ext cx="7136" cy="1286"/>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4800" b="1" spc="-60" dirty="0">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rPr>
                <a:t>Conclusion</a:t>
              </a:r>
              <a:endPar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endParaRPr>
            </a:p>
          </p:txBody>
        </p:sp>
        <p:sp>
          <p:nvSpPr>
            <p:cNvPr id="134" name="矩形 133"/>
            <p:cNvSpPr/>
            <p:nvPr/>
          </p:nvSpPr>
          <p:spPr>
            <a:xfrm>
              <a:off x="17131" y="54476"/>
              <a:ext cx="787" cy="1303"/>
            </a:xfrm>
            <a:prstGeom prst="rect">
              <a:avLst/>
            </a:prstGeom>
            <a:solidFill>
              <a:srgbClr val="2E00CD"/>
            </a:solidFill>
            <a:ln>
              <a:solidFill>
                <a:srgbClr val="491FD9"/>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b="1">
                <a:effectLst>
                  <a:outerShdw blurRad="38100" dist="38100" dir="2700000" algn="tl">
                    <a:srgbClr val="000000">
                      <a:alpha val="43137"/>
                    </a:srgbClr>
                  </a:outerShdw>
                </a:effectLst>
                <a:latin typeface="Imperial Sans Text" panose="020B0503020202020204" charset="0"/>
                <a:cs typeface="Imperial Sans Text" panose="020B0503020202020204" charset="0"/>
              </a:endParaRPr>
            </a:p>
          </p:txBody>
        </p:sp>
      </p:grpSp>
      <p:grpSp>
        <p:nvGrpSpPr>
          <p:cNvPr id="25" name="组合 24"/>
          <p:cNvGrpSpPr/>
          <p:nvPr/>
        </p:nvGrpSpPr>
        <p:grpSpPr>
          <a:xfrm>
            <a:off x="10878185" y="20931505"/>
            <a:ext cx="8847455" cy="832485"/>
            <a:chOff x="16899" y="34095"/>
            <a:chExt cx="13933" cy="1311"/>
          </a:xfrm>
        </p:grpSpPr>
        <p:sp>
          <p:nvSpPr>
            <p:cNvPr id="142" name="矩形 141"/>
            <p:cNvSpPr/>
            <p:nvPr/>
          </p:nvSpPr>
          <p:spPr>
            <a:xfrm>
              <a:off x="16899" y="34103"/>
              <a:ext cx="787" cy="1303"/>
            </a:xfrm>
            <a:prstGeom prst="rect">
              <a:avLst/>
            </a:prstGeom>
            <a:solidFill>
              <a:srgbClr val="2E00CD"/>
            </a:solidFill>
            <a:ln>
              <a:solidFill>
                <a:srgbClr val="491FD9"/>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b="1">
                <a:effectLst>
                  <a:outerShdw blurRad="38100" dist="38100" dir="2700000" algn="tl">
                    <a:srgbClr val="000000">
                      <a:alpha val="43137"/>
                    </a:srgbClr>
                  </a:outerShdw>
                </a:effectLst>
                <a:latin typeface="Imperial Sans Text" panose="020B0503020202020204" charset="0"/>
                <a:cs typeface="Imperial Sans Text" panose="020B0503020202020204" charset="0"/>
              </a:endParaRPr>
            </a:p>
          </p:txBody>
        </p:sp>
        <p:sp>
          <p:nvSpPr>
            <p:cNvPr id="144" name="Text Box 1729"/>
            <p:cNvSpPr txBox="1">
              <a:spLocks noChangeArrowheads="1"/>
            </p:cNvSpPr>
            <p:nvPr/>
          </p:nvSpPr>
          <p:spPr bwMode="auto">
            <a:xfrm>
              <a:off x="17918" y="34095"/>
              <a:ext cx="12914" cy="1311"/>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4800" b="1" spc="-60" dirty="0">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rPr>
                <a:t>Results</a:t>
              </a:r>
              <a:endPar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endParaRPr>
            </a:p>
          </p:txBody>
        </p:sp>
      </p:grpSp>
      <p:sp>
        <p:nvSpPr>
          <p:cNvPr id="145" name="TextBox 158"/>
          <p:cNvSpPr txBox="1"/>
          <p:nvPr/>
        </p:nvSpPr>
        <p:spPr>
          <a:xfrm>
            <a:off x="10878820" y="16456025"/>
            <a:ext cx="8846185" cy="791845"/>
          </a:xfrm>
          <a:prstGeom prst="rect">
            <a:avLst/>
          </a:prstGeom>
          <a:noFill/>
        </p:spPr>
        <p:txBody>
          <a:bodyPr wrap="square">
            <a:noAutofit/>
          </a:bodyPr>
          <a:p>
            <a:pPr marR="0" lvl="0" indent="0" algn="l" defTabSz="457200" rtl="0" eaLnBrk="1" fontAlgn="auto" latinLnBrk="0" hangingPunct="1">
              <a:lnSpc>
                <a:spcPct val="120000"/>
              </a:lnSpc>
              <a:spcBef>
                <a:spcPts val="0"/>
              </a:spcBef>
              <a:spcAft>
                <a:spcPts val="0"/>
              </a:spcAft>
              <a:buClrTx/>
              <a:buSzTx/>
              <a:buFont typeface="Wingdings" panose="05000000000000000000" pitchFamily="2" charset="2"/>
              <a:buNone/>
              <a:defRPr/>
            </a:pPr>
            <a:r>
              <a:rPr lang="en-US" altLang="en-GB" sz="3200" dirty="0">
                <a:solidFill>
                  <a:prstClr val="black"/>
                </a:solidFill>
                <a:latin typeface="Imperial Sans Text" panose="020B0503020202020204" charset="0"/>
                <a:cs typeface="Imperial Sans Text" panose="020B0503020202020204" charset="0"/>
              </a:rPr>
              <a:t>All data sources used are open-source data.</a:t>
            </a:r>
            <a:endParaRPr kumimoji="0" 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p:txBody>
      </p:sp>
      <p:sp>
        <p:nvSpPr>
          <p:cNvPr id="149" name="TextBox 158"/>
          <p:cNvSpPr txBox="1"/>
          <p:nvPr/>
        </p:nvSpPr>
        <p:spPr>
          <a:xfrm>
            <a:off x="10878185" y="17109440"/>
            <a:ext cx="8456295" cy="1559560"/>
          </a:xfrm>
          <a:prstGeom prst="rect">
            <a:avLst/>
          </a:prstGeom>
          <a:noFill/>
        </p:spPr>
        <p:txBody>
          <a:bodyPr wrap="square">
            <a:noAutofit/>
          </a:bodyPr>
          <a:p>
            <a:pPr marR="0" lvl="0" indent="0" algn="l" defTabSz="457200" rtl="0" eaLnBrk="1" fontAlgn="auto" latinLnBrk="0" hangingPunct="1">
              <a:lnSpc>
                <a:spcPct val="100000"/>
              </a:lnSpc>
              <a:spcBef>
                <a:spcPts val="0"/>
              </a:spcBef>
              <a:spcAft>
                <a:spcPts val="0"/>
              </a:spcAft>
              <a:buClrTx/>
              <a:buSzTx/>
              <a:buFont typeface="Wingdings" panose="05000000000000000000" pitchFamily="2" charset="2"/>
              <a:buNone/>
              <a:defRPr/>
            </a:pPr>
            <a:r>
              <a:rPr lang="en-US" altLang="en-GB" sz="3200" b="1" dirty="0">
                <a:solidFill>
                  <a:prstClr val="black"/>
                </a:solidFill>
                <a:latin typeface="Imperial Sans Text" panose="020B0503020202020204" charset="0"/>
                <a:cs typeface="Imperial Sans Text" panose="020B0503020202020204" charset="0"/>
              </a:rPr>
              <a:t>Synthetic Population</a:t>
            </a:r>
            <a:endParaRPr lang="en-US" altLang="en-GB" sz="3200" b="1" dirty="0">
              <a:solidFill>
                <a:prstClr val="black"/>
              </a:solidFill>
              <a:latin typeface="Imperial Sans Text" panose="020B0503020202020204" charset="0"/>
              <a:cs typeface="Imperial Sans Text" panose="020B0503020202020204" charset="0"/>
            </a:endParaRP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
              <a:defRPr/>
            </a:pPr>
            <a:r>
              <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UK 2021 Census Statistcs</a:t>
            </a:r>
            <a:endPar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
              <a:defRPr/>
            </a:pPr>
            <a:r>
              <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UK 2021 Census Micro-sample data</a:t>
            </a:r>
            <a:endPar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p:txBody>
      </p:sp>
      <p:sp>
        <p:nvSpPr>
          <p:cNvPr id="150" name="TextBox 158"/>
          <p:cNvSpPr txBox="1"/>
          <p:nvPr/>
        </p:nvSpPr>
        <p:spPr>
          <a:xfrm>
            <a:off x="10899140" y="18811240"/>
            <a:ext cx="7829550" cy="1576705"/>
          </a:xfrm>
          <a:prstGeom prst="rect">
            <a:avLst/>
          </a:prstGeom>
          <a:noFill/>
        </p:spPr>
        <p:txBody>
          <a:bodyPr wrap="square">
            <a:noAutofit/>
          </a:bodyPr>
          <a:p>
            <a:pPr marR="0" lvl="0" indent="0" algn="l" defTabSz="457200" rtl="0" eaLnBrk="1" fontAlgn="auto" latinLnBrk="0" hangingPunct="1">
              <a:lnSpc>
                <a:spcPct val="100000"/>
              </a:lnSpc>
              <a:spcBef>
                <a:spcPts val="0"/>
              </a:spcBef>
              <a:spcAft>
                <a:spcPts val="0"/>
              </a:spcAft>
              <a:buClrTx/>
              <a:buSzTx/>
              <a:buFont typeface="Wingdings" panose="05000000000000000000" pitchFamily="2" charset="2"/>
              <a:buNone/>
              <a:defRPr/>
            </a:pPr>
            <a:r>
              <a:rPr lang="en-US" altLang="en-GB" sz="3200" b="1" dirty="0">
                <a:solidFill>
                  <a:prstClr val="black"/>
                </a:solidFill>
                <a:latin typeface="Imperial Sans Text" panose="020B0503020202020204" charset="0"/>
                <a:cs typeface="Imperial Sans Text" panose="020B0503020202020204" charset="0"/>
              </a:rPr>
              <a:t>E-commerce Behaviour Modelling</a:t>
            </a:r>
            <a:endParaRPr lang="en-US" altLang="en-GB" sz="3200" b="1" dirty="0">
              <a:solidFill>
                <a:prstClr val="black"/>
              </a:solidFill>
              <a:latin typeface="Imperial Sans Text" panose="020B0503020202020204" charset="0"/>
              <a:cs typeface="Imperial Sans Text" panose="020B0503020202020204" charset="0"/>
            </a:endParaRP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
              <a:defRPr/>
            </a:pPr>
            <a:r>
              <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Research on purchase preference</a:t>
            </a:r>
            <a:endPar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
              <a:defRPr/>
            </a:pPr>
            <a:r>
              <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Reports of E-commerce Industry</a:t>
            </a:r>
            <a:endPar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p:txBody>
      </p:sp>
      <p:sp>
        <p:nvSpPr>
          <p:cNvPr id="3" name="文本框 2"/>
          <p:cNvSpPr txBox="1"/>
          <p:nvPr/>
        </p:nvSpPr>
        <p:spPr>
          <a:xfrm>
            <a:off x="944245" y="17534255"/>
            <a:ext cx="8796020" cy="3098800"/>
          </a:xfrm>
          <a:prstGeom prst="rect">
            <a:avLst/>
          </a:prstGeom>
          <a:noFill/>
        </p:spPr>
        <p:txBody>
          <a:bodyPr wrap="square" rtlCol="0">
            <a:noAutofit/>
          </a:bodyPr>
          <a:p>
            <a:pPr indent="0">
              <a:buFont typeface="Arial" panose="020B0604020202020204" pitchFamily="34" charset="0"/>
              <a:buNone/>
            </a:pPr>
            <a:r>
              <a:rPr lang="en-US" altLang="zh-CN" sz="3600" b="1" spc="-60" dirty="0">
                <a:solidFill>
                  <a:srgbClr val="0000CD"/>
                </a:solidFill>
                <a:effectLst/>
                <a:latin typeface="Imperial Sans Text" panose="020B0503020202020204" charset="0"/>
                <a:cs typeface="Imperial Sans Text" panose="020B0503020202020204" charset="0"/>
                <a:sym typeface="+mn-ea"/>
              </a:rPr>
              <a:t>Last-Mile Delivery Simulation</a:t>
            </a:r>
            <a:endParaRPr lang="en-US" altLang="zh-CN" sz="3600" b="1" spc="-60" dirty="0">
              <a:solidFill>
                <a:srgbClr val="0000CD"/>
              </a:solidFill>
              <a:effectLst/>
              <a:latin typeface="Imperial Sans Text" panose="020B0503020202020204" charset="0"/>
              <a:cs typeface="Imperial Sans Text" panose="020B0503020202020204" charset="0"/>
              <a:sym typeface="+mn-ea"/>
            </a:endParaRPr>
          </a:p>
          <a:p>
            <a:pPr marL="457200" indent="-457200">
              <a:buFont typeface="Arial" panose="020B0604020202020204" pitchFamily="34" charset="0"/>
              <a:buChar char="•"/>
            </a:pPr>
            <a:r>
              <a:rPr lang="en-US" altLang="zh-CN" sz="3200">
                <a:latin typeface="Imperial Sans Text" panose="020B0503020202020204" charset="0"/>
                <a:cs typeface="Imperial Sans Text" panose="020B0503020202020204" charset="0"/>
              </a:rPr>
              <a:t>E-commerce growth causes higher pressure on last-mile delivery</a:t>
            </a:r>
            <a:endParaRPr lang="en-US" altLang="zh-CN" sz="3200">
              <a:latin typeface="Imperial Sans Text" panose="020B0503020202020204" charset="0"/>
              <a:cs typeface="Imperial Sans Text" panose="020B0503020202020204" charset="0"/>
            </a:endParaRPr>
          </a:p>
          <a:p>
            <a:pPr marL="457200" indent="-457200">
              <a:buFont typeface="Arial" panose="020B0604020202020204" pitchFamily="34" charset="0"/>
              <a:buChar char="•"/>
            </a:pPr>
            <a:r>
              <a:rPr lang="en-US" altLang="zh-CN" sz="3200">
                <a:latin typeface="Imperial Sans Text" panose="020B0503020202020204" charset="0"/>
                <a:cs typeface="Imperial Sans Text" panose="020B0503020202020204" charset="0"/>
              </a:rPr>
              <a:t>Need for efficient &amp; sustainable logistics</a:t>
            </a:r>
            <a:endParaRPr lang="en-US" altLang="zh-CN" sz="3200">
              <a:latin typeface="Imperial Sans Text" panose="020B0503020202020204" charset="0"/>
              <a:cs typeface="Imperial Sans Text" panose="020B0503020202020204" charset="0"/>
            </a:endParaRPr>
          </a:p>
          <a:p>
            <a:pPr marL="457200" indent="-457200">
              <a:buFont typeface="Arial" panose="020B0604020202020204" pitchFamily="34" charset="0"/>
              <a:buChar char="•"/>
            </a:pPr>
            <a:r>
              <a:rPr lang="en-US" altLang="zh-CN" sz="3200">
                <a:latin typeface="Imperial Sans Text" panose="020B0503020202020204" charset="0"/>
                <a:cs typeface="Imperial Sans Text" panose="020B0503020202020204" charset="0"/>
              </a:rPr>
              <a:t>Demand-dreiven logistics simulation to verify the effectiveness of refined stragtegies</a:t>
            </a:r>
            <a:endParaRPr lang="en-US" altLang="zh-CN" sz="3200">
              <a:latin typeface="Imperial Sans Text" panose="020B0503020202020204" charset="0"/>
              <a:cs typeface="Imperial Sans Text" panose="020B0503020202020204" charset="0"/>
            </a:endParaRPr>
          </a:p>
        </p:txBody>
      </p:sp>
      <p:pic>
        <p:nvPicPr>
          <p:cNvPr id="8" name="图片 7" descr="poster-framework"/>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148080" y="27927300"/>
            <a:ext cx="8194675" cy="12277090"/>
          </a:xfrm>
          <a:prstGeom prst="rect">
            <a:avLst/>
          </a:prstGeom>
        </p:spPr>
      </p:pic>
      <p:sp>
        <p:nvSpPr>
          <p:cNvPr id="84" name="Text Box 1729"/>
          <p:cNvSpPr txBox="1">
            <a:spLocks noChangeArrowheads="1"/>
          </p:cNvSpPr>
          <p:nvPr/>
        </p:nvSpPr>
        <p:spPr bwMode="auto">
          <a:xfrm>
            <a:off x="19085560" y="11492230"/>
            <a:ext cx="4947920" cy="709930"/>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3600" b="1" spc="-60" dirty="0">
                <a:solidFill>
                  <a:srgbClr val="0000CD"/>
                </a:solidFill>
                <a:effectLst/>
                <a:latin typeface="Imperial Sans Text" panose="020B0503020202020204" charset="0"/>
                <a:cs typeface="Imperial Sans Text" panose="020B0503020202020204" charset="0"/>
              </a:rPr>
              <a:t>Synthetic Population</a:t>
            </a:r>
            <a:endParaRPr lang="en-US" altLang="zh-CN" sz="3600" b="1" spc="-60" dirty="0">
              <a:solidFill>
                <a:srgbClr val="0000CD"/>
              </a:solidFill>
              <a:effectLst/>
              <a:latin typeface="Imperial Sans Text" panose="020B0503020202020204" charset="0"/>
              <a:cs typeface="Imperial Sans Text" panose="020B0503020202020204" charset="0"/>
            </a:endParaRPr>
          </a:p>
        </p:txBody>
      </p:sp>
      <p:grpSp>
        <p:nvGrpSpPr>
          <p:cNvPr id="11" name="组合 10"/>
          <p:cNvGrpSpPr/>
          <p:nvPr/>
        </p:nvGrpSpPr>
        <p:grpSpPr>
          <a:xfrm rot="0">
            <a:off x="19084925" y="10517505"/>
            <a:ext cx="8847455" cy="831850"/>
            <a:chOff x="17131" y="23667"/>
            <a:chExt cx="13933" cy="1310"/>
          </a:xfrm>
        </p:grpSpPr>
        <p:sp>
          <p:nvSpPr>
            <p:cNvPr id="115" name="矩形 114"/>
            <p:cNvSpPr/>
            <p:nvPr/>
          </p:nvSpPr>
          <p:spPr>
            <a:xfrm>
              <a:off x="17131" y="23675"/>
              <a:ext cx="787" cy="1303"/>
            </a:xfrm>
            <a:prstGeom prst="rect">
              <a:avLst/>
            </a:prstGeom>
            <a:solidFill>
              <a:srgbClr val="2E00CD"/>
            </a:solidFill>
            <a:ln>
              <a:solidFill>
                <a:srgbClr val="491FD9"/>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b="1">
                <a:effectLst>
                  <a:outerShdw blurRad="38100" dist="38100" dir="2700000" algn="tl">
                    <a:srgbClr val="000000">
                      <a:alpha val="43137"/>
                    </a:srgbClr>
                  </a:outerShdw>
                </a:effectLst>
                <a:latin typeface="Imperial Sans Text" panose="020B0503020202020204" charset="0"/>
                <a:cs typeface="Imperial Sans Text" panose="020B0503020202020204" charset="0"/>
              </a:endParaRPr>
            </a:p>
          </p:txBody>
        </p:sp>
        <p:sp>
          <p:nvSpPr>
            <p:cNvPr id="119" name="Text Box 1729"/>
            <p:cNvSpPr txBox="1">
              <a:spLocks noChangeArrowheads="1"/>
            </p:cNvSpPr>
            <p:nvPr/>
          </p:nvSpPr>
          <p:spPr bwMode="auto">
            <a:xfrm>
              <a:off x="18150" y="23667"/>
              <a:ext cx="12914" cy="1311"/>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rPr>
                <a:t>Methodology</a:t>
              </a:r>
              <a:endParaRPr lang="en-US" altLang="zh-CN" sz="4800" b="1" spc="-60"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sym typeface="+mn-ea"/>
              </a:endParaRPr>
            </a:p>
          </p:txBody>
        </p:sp>
      </p:grpSp>
      <p:sp>
        <p:nvSpPr>
          <p:cNvPr id="13" name="TextBox 158"/>
          <p:cNvSpPr txBox="1"/>
          <p:nvPr/>
        </p:nvSpPr>
        <p:spPr>
          <a:xfrm>
            <a:off x="19097625" y="14686915"/>
            <a:ext cx="8488045" cy="729615"/>
          </a:xfrm>
          <a:prstGeom prst="rect">
            <a:avLst/>
          </a:prstGeom>
          <a:noFill/>
        </p:spPr>
        <p:txBody>
          <a:bodyPr wrap="square">
            <a:noAutofit/>
          </a:bodyPr>
          <a:p>
            <a:pPr marL="457200" marR="0" lvl="0" indent="-457200" algn="l" defTabSz="457200" rtl="0" eaLnBrk="1" fontAlgn="auto" latinLnBrk="0" hangingPunct="1">
              <a:lnSpc>
                <a:spcPct val="120000"/>
              </a:lnSpc>
              <a:spcBef>
                <a:spcPts val="0"/>
              </a:spcBef>
              <a:spcAft>
                <a:spcPts val="0"/>
              </a:spcAft>
              <a:buClrTx/>
              <a:buSzTx/>
              <a:buFont typeface="Wingdings" panose="05000000000000000000" pitchFamily="2" charset="2"/>
              <a:buChar char="§"/>
              <a:defRPr/>
            </a:pPr>
            <a:r>
              <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Iterative Proportional Fitting</a:t>
            </a:r>
            <a:endPar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p:txBody>
      </p:sp>
      <p:sp>
        <p:nvSpPr>
          <p:cNvPr id="16" name="Text Box 1729"/>
          <p:cNvSpPr txBox="1">
            <a:spLocks noChangeArrowheads="1"/>
          </p:cNvSpPr>
          <p:nvPr/>
        </p:nvSpPr>
        <p:spPr bwMode="auto">
          <a:xfrm>
            <a:off x="19085560" y="15687675"/>
            <a:ext cx="4947920" cy="709295"/>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3600" b="1" spc="-60" dirty="0">
                <a:solidFill>
                  <a:srgbClr val="0000CD"/>
                </a:solidFill>
                <a:effectLst/>
                <a:latin typeface="Imperial Sans Text" panose="020B0503020202020204" charset="0"/>
                <a:cs typeface="Imperial Sans Text" panose="020B0503020202020204" charset="0"/>
              </a:rPr>
              <a:t>Synthetic Order</a:t>
            </a:r>
            <a:endParaRPr lang="en-US" altLang="zh-CN" sz="3600" b="1" spc="-60" dirty="0">
              <a:solidFill>
                <a:srgbClr val="0000CD"/>
              </a:solidFill>
              <a:effectLst/>
              <a:latin typeface="Imperial Sans Text" panose="020B0503020202020204" charset="0"/>
              <a:cs typeface="Imperial Sans Text" panose="020B0503020202020204" charset="0"/>
            </a:endParaRPr>
          </a:p>
        </p:txBody>
      </p:sp>
      <p:sp>
        <p:nvSpPr>
          <p:cNvPr id="22" name="Text Box 1729"/>
          <p:cNvSpPr txBox="1">
            <a:spLocks noChangeArrowheads="1"/>
          </p:cNvSpPr>
          <p:nvPr/>
        </p:nvSpPr>
        <p:spPr bwMode="auto">
          <a:xfrm>
            <a:off x="10880090" y="11492865"/>
            <a:ext cx="4947920" cy="709295"/>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3600" b="1" spc="-60" dirty="0">
                <a:solidFill>
                  <a:srgbClr val="0000CD"/>
                </a:solidFill>
                <a:effectLst/>
                <a:latin typeface="Imperial Sans Text" panose="020B0503020202020204" charset="0"/>
                <a:cs typeface="Imperial Sans Text" panose="020B0503020202020204" charset="0"/>
              </a:rPr>
              <a:t>Inner London Area</a:t>
            </a:r>
            <a:endParaRPr lang="en-US" altLang="zh-CN" sz="3600" b="1" spc="-60" dirty="0">
              <a:solidFill>
                <a:srgbClr val="0000CD"/>
              </a:solidFill>
              <a:effectLst/>
              <a:latin typeface="Imperial Sans Text" panose="020B0503020202020204" charset="0"/>
              <a:cs typeface="Imperial Sans Text" panose="020B0503020202020204" charset="0"/>
            </a:endParaRPr>
          </a:p>
        </p:txBody>
      </p:sp>
      <p:sp>
        <p:nvSpPr>
          <p:cNvPr id="23" name="Text Box 1729"/>
          <p:cNvSpPr txBox="1">
            <a:spLocks noChangeArrowheads="1"/>
          </p:cNvSpPr>
          <p:nvPr/>
        </p:nvSpPr>
        <p:spPr bwMode="auto">
          <a:xfrm>
            <a:off x="10878820" y="15821025"/>
            <a:ext cx="4947920" cy="709295"/>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3600" b="1" spc="-60" dirty="0">
                <a:solidFill>
                  <a:srgbClr val="0000CD"/>
                </a:solidFill>
                <a:effectLst/>
                <a:latin typeface="Imperial Sans Text" panose="020B0503020202020204" charset="0"/>
                <a:cs typeface="Imperial Sans Text" panose="020B0503020202020204" charset="0"/>
              </a:rPr>
              <a:t>Data</a:t>
            </a:r>
            <a:endParaRPr lang="en-US" altLang="zh-CN" sz="3600" b="1" spc="-60" dirty="0">
              <a:solidFill>
                <a:srgbClr val="0000CD"/>
              </a:solidFill>
              <a:effectLst/>
              <a:latin typeface="Imperial Sans Text" panose="020B0503020202020204" charset="0"/>
              <a:cs typeface="Imperial Sans Text" panose="020B0503020202020204" charset="0"/>
            </a:endParaRPr>
          </a:p>
        </p:txBody>
      </p:sp>
      <p:sp>
        <p:nvSpPr>
          <p:cNvPr id="26" name="Text Box 1729"/>
          <p:cNvSpPr txBox="1">
            <a:spLocks noChangeArrowheads="1"/>
          </p:cNvSpPr>
          <p:nvPr/>
        </p:nvSpPr>
        <p:spPr bwMode="auto">
          <a:xfrm>
            <a:off x="10878820" y="22021800"/>
            <a:ext cx="4947920" cy="709295"/>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3600" b="1" spc="-60" dirty="0">
                <a:solidFill>
                  <a:srgbClr val="0000CD"/>
                </a:solidFill>
                <a:effectLst/>
                <a:latin typeface="Imperial Sans Text" panose="020B0503020202020204" charset="0"/>
                <a:cs typeface="Imperial Sans Text" panose="020B0503020202020204" charset="0"/>
              </a:rPr>
              <a:t>Validation Result</a:t>
            </a:r>
            <a:endParaRPr lang="en-US" altLang="zh-CN" sz="3600" b="1" spc="-60" dirty="0">
              <a:solidFill>
                <a:srgbClr val="0000CD"/>
              </a:solidFill>
              <a:effectLst/>
              <a:latin typeface="Imperial Sans Text" panose="020B0503020202020204" charset="0"/>
              <a:cs typeface="Imperial Sans Text" panose="020B0503020202020204" charset="0"/>
            </a:endParaRPr>
          </a:p>
        </p:txBody>
      </p:sp>
      <p:sp>
        <p:nvSpPr>
          <p:cNvPr id="27" name="Text Box 1729"/>
          <p:cNvSpPr txBox="1">
            <a:spLocks noChangeArrowheads="1"/>
          </p:cNvSpPr>
          <p:nvPr/>
        </p:nvSpPr>
        <p:spPr bwMode="auto">
          <a:xfrm>
            <a:off x="10878820" y="29834205"/>
            <a:ext cx="4947920" cy="709295"/>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altLang="zh-CN" sz="3600" b="1" spc="-60" dirty="0">
                <a:solidFill>
                  <a:srgbClr val="0000CD"/>
                </a:solidFill>
                <a:effectLst/>
                <a:latin typeface="Imperial Sans Text" panose="020B0503020202020204" charset="0"/>
                <a:cs typeface="Imperial Sans Text" panose="020B0503020202020204" charset="0"/>
              </a:rPr>
              <a:t>Visuali</a:t>
            </a:r>
            <a:r>
              <a:rPr lang="en-US" altLang="zh-CN" sz="3600" b="1" spc="-60" dirty="0">
                <a:solidFill>
                  <a:srgbClr val="0000CD"/>
                </a:solidFill>
                <a:effectLst/>
                <a:latin typeface="Imperial Sans Text" panose="020B0503020202020204" charset="0"/>
                <a:cs typeface="Imperial Sans Text" panose="020B0503020202020204" charset="0"/>
              </a:rPr>
              <a:t>sation</a:t>
            </a:r>
            <a:endParaRPr lang="en-US" altLang="zh-CN" sz="3600" b="1" spc="-60" dirty="0">
              <a:solidFill>
                <a:srgbClr val="0000CD"/>
              </a:solidFill>
              <a:effectLst/>
              <a:latin typeface="Imperial Sans Text" panose="020B0503020202020204" charset="0"/>
              <a:cs typeface="Imperial Sans Text" panose="020B0503020202020204" charset="0"/>
            </a:endParaRPr>
          </a:p>
        </p:txBody>
      </p:sp>
      <p:sp>
        <p:nvSpPr>
          <p:cNvPr id="29" name="TextBox 158"/>
          <p:cNvSpPr txBox="1"/>
          <p:nvPr/>
        </p:nvSpPr>
        <p:spPr>
          <a:xfrm>
            <a:off x="10878820" y="22604095"/>
            <a:ext cx="18156555" cy="1567180"/>
          </a:xfrm>
          <a:prstGeom prst="rect">
            <a:avLst/>
          </a:prstGeom>
          <a:noFill/>
        </p:spPr>
        <p:txBody>
          <a:bodyPr wrap="square">
            <a:noAutofit/>
          </a:bodyPr>
          <a:p>
            <a:pPr marL="457200" marR="0" lvl="0" indent="-457200" algn="l" defTabSz="457200" rtl="0" eaLnBrk="1" fontAlgn="auto" latinLnBrk="0" hangingPunct="1">
              <a:lnSpc>
                <a:spcPct val="120000"/>
              </a:lnSpc>
              <a:spcBef>
                <a:spcPts val="0"/>
              </a:spcBef>
              <a:spcAft>
                <a:spcPts val="0"/>
              </a:spcAft>
              <a:buClrTx/>
              <a:buSzTx/>
              <a:buFont typeface="Wingdings" panose="05000000000000000000" pitchFamily="2" charset="2"/>
              <a:buChar char="§"/>
              <a:defRPr/>
            </a:pPr>
            <a:r>
              <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Indecator: Jenson-Shannon </a:t>
            </a:r>
            <a:r>
              <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Divergence (JSD)</a:t>
            </a:r>
            <a:endParaRPr kumimoji="0" lang="en-US" altLang="en-GB"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a:p>
            <a:pPr marL="914400" marR="0" lvl="1" indent="-457200" algn="l" defTabSz="457200" rtl="0" eaLnBrk="1" fontAlgn="auto" latinLnBrk="0" hangingPunct="1">
              <a:lnSpc>
                <a:spcPct val="120000"/>
              </a:lnSpc>
              <a:spcBef>
                <a:spcPts val="0"/>
              </a:spcBef>
              <a:spcAft>
                <a:spcPts val="0"/>
              </a:spcAft>
              <a:buClrTx/>
              <a:buSzTx/>
              <a:buFont typeface="Wingdings" panose="05000000000000000000" pitchFamily="2" charset="2"/>
              <a:buChar char="§"/>
              <a:defRPr/>
            </a:pPr>
            <a:r>
              <a:rPr kumimoji="0" lang="en-US" altLang="zh-CN" sz="28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Measures similarity between synthetic data and real-world statistics, smaller JSD, higher similarity and fidelity.</a:t>
            </a:r>
            <a:endParaRPr kumimoji="0" lang="en-US" altLang="zh-CN" sz="28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p:txBody>
      </p:sp>
      <p:pic>
        <p:nvPicPr>
          <p:cNvPr id="30" name="图片 29" descr="poster-jsd-ord"/>
          <p:cNvPicPr>
            <a:picLocks noChangeAspect="1"/>
          </p:cNvPicPr>
          <p:nvPr/>
        </p:nvPicPr>
        <p:blipFill>
          <a:blip r:embed="rId9"/>
          <a:stretch>
            <a:fillRect/>
          </a:stretch>
        </p:blipFill>
        <p:spPr>
          <a:xfrm>
            <a:off x="16495395" y="23814405"/>
            <a:ext cx="6177280" cy="4053840"/>
          </a:xfrm>
          <a:prstGeom prst="rect">
            <a:avLst/>
          </a:prstGeom>
        </p:spPr>
      </p:pic>
      <p:pic>
        <p:nvPicPr>
          <p:cNvPr id="31" name="图片 30" descr="poster-jsd-pop"/>
          <p:cNvPicPr>
            <a:picLocks noChangeAspect="1"/>
          </p:cNvPicPr>
          <p:nvPr/>
        </p:nvPicPr>
        <p:blipFill>
          <a:blip r:embed="rId10"/>
          <a:stretch>
            <a:fillRect/>
          </a:stretch>
        </p:blipFill>
        <p:spPr>
          <a:xfrm>
            <a:off x="10878185" y="23814405"/>
            <a:ext cx="5450205" cy="4036060"/>
          </a:xfrm>
          <a:prstGeom prst="rect">
            <a:avLst/>
          </a:prstGeom>
        </p:spPr>
      </p:pic>
      <p:sp>
        <p:nvSpPr>
          <p:cNvPr id="32" name="TextBox 158"/>
          <p:cNvSpPr txBox="1"/>
          <p:nvPr/>
        </p:nvSpPr>
        <p:spPr>
          <a:xfrm>
            <a:off x="10879455" y="28279725"/>
            <a:ext cx="18199100" cy="1238885"/>
          </a:xfrm>
          <a:prstGeom prst="rect">
            <a:avLst/>
          </a:prstGeom>
          <a:noFill/>
        </p:spPr>
        <p:txBody>
          <a:bodyPr wrap="square">
            <a:noAutofit/>
          </a:bodyPr>
          <a:p>
            <a:pPr marL="457200" marR="0" lvl="0" indent="-457200" algn="l" defTabSz="457200" rtl="0" eaLnBrk="1" fontAlgn="auto" latinLnBrk="0" hangingPunct="1">
              <a:lnSpc>
                <a:spcPct val="100000"/>
              </a:lnSpc>
              <a:spcBef>
                <a:spcPts val="0"/>
              </a:spcBef>
              <a:spcAft>
                <a:spcPts val="0"/>
              </a:spcAft>
              <a:buClrTx/>
              <a:buSzTx/>
              <a:buFont typeface="Wingdings" panose="05000000000000000000" pitchFamily="2" charset="2"/>
              <a:buChar char="§"/>
              <a:defRPr/>
            </a:pPr>
            <a:r>
              <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rPr>
              <a:t>As the synthetic population size increases, the JSD steadily decreases and stabilizes, confirming that the proposed framework can generate synthetic populations and orders that closely match real-world distributions.</a:t>
            </a:r>
            <a:endParaRPr kumimoji="0" lang="en-US" altLang="zh-CN" sz="3200" b="0" i="0" u="none" strike="noStrike" kern="1200" cap="none" spc="0" normalizeH="0" baseline="0" noProof="0" dirty="0">
              <a:ln>
                <a:noFill/>
              </a:ln>
              <a:solidFill>
                <a:prstClr val="black"/>
              </a:solidFill>
              <a:effectLst/>
              <a:uLnTx/>
              <a:uFillTx/>
              <a:latin typeface="Imperial Sans Text" panose="020B0503020202020204" charset="0"/>
              <a:ea typeface="+mn-ea"/>
              <a:cs typeface="Imperial Sans Text" panose="020B0503020202020204" charset="0"/>
            </a:endParaRPr>
          </a:p>
        </p:txBody>
      </p:sp>
      <p:pic>
        <p:nvPicPr>
          <p:cNvPr id="33" name="图片 32" descr="poster-jsd-age"/>
          <p:cNvPicPr>
            <a:picLocks noChangeAspect="1"/>
          </p:cNvPicPr>
          <p:nvPr/>
        </p:nvPicPr>
        <p:blipFill>
          <a:blip r:embed="rId11"/>
          <a:stretch>
            <a:fillRect/>
          </a:stretch>
        </p:blipFill>
        <p:spPr>
          <a:xfrm>
            <a:off x="22901275" y="23814405"/>
            <a:ext cx="6177280" cy="4053840"/>
          </a:xfrm>
          <a:prstGeom prst="rect">
            <a:avLst/>
          </a:prstGeom>
        </p:spPr>
      </p:pic>
      <p:sp>
        <p:nvSpPr>
          <p:cNvPr id="34" name="文本框 33"/>
          <p:cNvSpPr txBox="1"/>
          <p:nvPr/>
        </p:nvSpPr>
        <p:spPr>
          <a:xfrm>
            <a:off x="1148080" y="40184070"/>
            <a:ext cx="8592185"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1 </a:t>
            </a:r>
            <a:r>
              <a:rPr lang="en-US" altLang="zh-CN" sz="2000" i="1">
                <a:latin typeface="Imperial Sans Text" panose="020B0503020202020204" charset="0"/>
                <a:cs typeface="Imperial Sans Text" panose="020B0503020202020204" charset="0"/>
              </a:rPr>
              <a:t>Project Framework</a:t>
            </a:r>
            <a:endParaRPr lang="en-US" altLang="zh-CN" sz="2000" i="1">
              <a:latin typeface="Imperial Sans Text" panose="020B0503020202020204" charset="0"/>
              <a:cs typeface="Imperial Sans Text" panose="020B0503020202020204" charset="0"/>
            </a:endParaRPr>
          </a:p>
        </p:txBody>
      </p:sp>
      <p:sp>
        <p:nvSpPr>
          <p:cNvPr id="37" name="文本框 36"/>
          <p:cNvSpPr txBox="1"/>
          <p:nvPr/>
        </p:nvSpPr>
        <p:spPr>
          <a:xfrm>
            <a:off x="10878185" y="15092045"/>
            <a:ext cx="4182745"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2  </a:t>
            </a:r>
            <a:r>
              <a:rPr lang="en-US" altLang="zh-CN" sz="2000" i="1">
                <a:latin typeface="Imperial Sans Text" panose="020B0503020202020204" charset="0"/>
                <a:cs typeface="Imperial Sans Text" panose="020B0503020202020204" charset="0"/>
              </a:rPr>
              <a:t>Study Area</a:t>
            </a:r>
            <a:endParaRPr lang="en-US" altLang="zh-CN" sz="2000" i="1">
              <a:latin typeface="Imperial Sans Text" panose="020B0503020202020204" charset="0"/>
              <a:cs typeface="Imperial Sans Text" panose="020B0503020202020204" charset="0"/>
            </a:endParaRPr>
          </a:p>
        </p:txBody>
      </p:sp>
      <p:sp>
        <p:nvSpPr>
          <p:cNvPr id="38" name="文本框 37"/>
          <p:cNvSpPr txBox="1"/>
          <p:nvPr/>
        </p:nvSpPr>
        <p:spPr>
          <a:xfrm>
            <a:off x="14545945" y="15092045"/>
            <a:ext cx="4182745"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3 </a:t>
            </a:r>
            <a:r>
              <a:rPr lang="en-US" altLang="zh-CN" sz="2000" i="1">
                <a:latin typeface="Imperial Sans Text" panose="020B0503020202020204" charset="0"/>
                <a:cs typeface="Imperial Sans Text" panose="020B0503020202020204" charset="0"/>
              </a:rPr>
              <a:t> Data Granularity: LSOA</a:t>
            </a:r>
            <a:endParaRPr lang="en-US" altLang="zh-CN" sz="2000" i="1">
              <a:latin typeface="Imperial Sans Text" panose="020B0503020202020204" charset="0"/>
              <a:cs typeface="Imperial Sans Text" panose="020B0503020202020204" charset="0"/>
            </a:endParaRPr>
          </a:p>
        </p:txBody>
      </p:sp>
      <p:sp>
        <p:nvSpPr>
          <p:cNvPr id="40" name="文本框 39"/>
          <p:cNvSpPr txBox="1"/>
          <p:nvPr/>
        </p:nvSpPr>
        <p:spPr>
          <a:xfrm>
            <a:off x="18942685" y="20163155"/>
            <a:ext cx="9669780"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5 </a:t>
            </a:r>
            <a:r>
              <a:rPr lang="en-US" altLang="zh-CN" sz="2000" i="1">
                <a:latin typeface="Imperial Sans Text" panose="020B0503020202020204" charset="0"/>
                <a:cs typeface="Imperial Sans Text" panose="020B0503020202020204" charset="0"/>
              </a:rPr>
              <a:t> Flowchart of Fuzzy Inference System and  Monte Carlo Sampling</a:t>
            </a:r>
            <a:endParaRPr lang="en-US" altLang="zh-CN" sz="2000" i="1">
              <a:latin typeface="Imperial Sans Text" panose="020B0503020202020204" charset="0"/>
              <a:cs typeface="Imperial Sans Text" panose="020B0503020202020204" charset="0"/>
            </a:endParaRPr>
          </a:p>
        </p:txBody>
      </p:sp>
      <p:sp>
        <p:nvSpPr>
          <p:cNvPr id="44" name="文本框 43"/>
          <p:cNvSpPr txBox="1"/>
          <p:nvPr/>
        </p:nvSpPr>
        <p:spPr>
          <a:xfrm>
            <a:off x="10880090" y="27850465"/>
            <a:ext cx="5448300"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6 </a:t>
            </a:r>
            <a:r>
              <a:rPr lang="en-US" altLang="zh-CN" sz="2000" i="1">
                <a:latin typeface="Imperial Sans Text" panose="020B0503020202020204" charset="0"/>
                <a:cs typeface="Imperial Sans Text" panose="020B0503020202020204" charset="0"/>
              </a:rPr>
              <a:t> </a:t>
            </a:r>
            <a:r>
              <a:rPr lang="en-US" altLang="zh-CN" sz="2000" i="1">
                <a:latin typeface="Imperial Sans Text" panose="020B0503020202020204" charset="0"/>
                <a:cs typeface="Imperial Sans Text" panose="020B0503020202020204" charset="0"/>
              </a:rPr>
              <a:t>JSD by Demographic Features</a:t>
            </a:r>
            <a:endParaRPr lang="en-US" altLang="zh-CN" sz="2000" i="1">
              <a:latin typeface="Imperial Sans Text" panose="020B0503020202020204" charset="0"/>
              <a:cs typeface="Imperial Sans Text" panose="020B0503020202020204" charset="0"/>
            </a:endParaRPr>
          </a:p>
        </p:txBody>
      </p:sp>
      <p:sp>
        <p:nvSpPr>
          <p:cNvPr id="45" name="文本框 44"/>
          <p:cNvSpPr txBox="1"/>
          <p:nvPr/>
        </p:nvSpPr>
        <p:spPr>
          <a:xfrm>
            <a:off x="16495395" y="27880945"/>
            <a:ext cx="5448300"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7 </a:t>
            </a:r>
            <a:r>
              <a:rPr lang="en-US" altLang="zh-CN" sz="2000" i="1">
                <a:latin typeface="Imperial Sans Text" panose="020B0503020202020204" charset="0"/>
                <a:cs typeface="Imperial Sans Text" panose="020B0503020202020204" charset="0"/>
              </a:rPr>
              <a:t> </a:t>
            </a:r>
            <a:r>
              <a:rPr lang="en-US" altLang="zh-CN" sz="2000" i="1">
                <a:latin typeface="Imperial Sans Text" panose="020B0503020202020204" charset="0"/>
                <a:cs typeface="Imperial Sans Text" panose="020B0503020202020204" charset="0"/>
              </a:rPr>
              <a:t>JSD by Order Category</a:t>
            </a:r>
            <a:endParaRPr lang="en-US" altLang="zh-CN" sz="2000" i="1">
              <a:latin typeface="Imperial Sans Text" panose="020B0503020202020204" charset="0"/>
              <a:cs typeface="Imperial Sans Text" panose="020B0503020202020204" charset="0"/>
            </a:endParaRPr>
          </a:p>
        </p:txBody>
      </p:sp>
      <p:sp>
        <p:nvSpPr>
          <p:cNvPr id="46" name="文本框 45"/>
          <p:cNvSpPr txBox="1"/>
          <p:nvPr/>
        </p:nvSpPr>
        <p:spPr>
          <a:xfrm>
            <a:off x="22901275" y="27868245"/>
            <a:ext cx="5448300"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8 </a:t>
            </a:r>
            <a:r>
              <a:rPr lang="en-US" altLang="zh-CN" sz="2000" i="1">
                <a:latin typeface="Imperial Sans Text" panose="020B0503020202020204" charset="0"/>
                <a:cs typeface="Imperial Sans Text" panose="020B0503020202020204" charset="0"/>
              </a:rPr>
              <a:t> </a:t>
            </a:r>
            <a:r>
              <a:rPr lang="en-US" altLang="zh-CN" sz="2000" i="1">
                <a:latin typeface="Imperial Sans Text" panose="020B0503020202020204" charset="0"/>
                <a:cs typeface="Imperial Sans Text" panose="020B0503020202020204" charset="0"/>
              </a:rPr>
              <a:t>JSD by Customer Age</a:t>
            </a:r>
            <a:endParaRPr lang="en-US" altLang="zh-CN" sz="2000" i="1">
              <a:latin typeface="Imperial Sans Text" panose="020B0503020202020204" charset="0"/>
              <a:cs typeface="Imperial Sans Text" panose="020B0503020202020204" charset="0"/>
            </a:endParaRPr>
          </a:p>
        </p:txBody>
      </p:sp>
      <p:sp>
        <p:nvSpPr>
          <p:cNvPr id="47" name="文本框 46"/>
          <p:cNvSpPr txBox="1"/>
          <p:nvPr/>
        </p:nvSpPr>
        <p:spPr>
          <a:xfrm>
            <a:off x="11422380" y="35273615"/>
            <a:ext cx="6641465"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9 </a:t>
            </a:r>
            <a:r>
              <a:rPr lang="en-US" altLang="zh-CN" sz="2000" i="1">
                <a:latin typeface="Imperial Sans Text" panose="020B0503020202020204" charset="0"/>
                <a:cs typeface="Imperial Sans Text" panose="020B0503020202020204" charset="0"/>
              </a:rPr>
              <a:t> </a:t>
            </a:r>
            <a:r>
              <a:rPr lang="en-US" altLang="zh-CN" sz="2000" i="1">
                <a:latin typeface="Imperial Sans Text" panose="020B0503020202020204" charset="0"/>
                <a:cs typeface="Imperial Sans Text" panose="020B0503020202020204" charset="0"/>
              </a:rPr>
              <a:t>Web-based Synthetic Population Distribution</a:t>
            </a:r>
            <a:endParaRPr lang="en-US" altLang="zh-CN" sz="2000" i="1">
              <a:latin typeface="Imperial Sans Text" panose="020B0503020202020204" charset="0"/>
              <a:cs typeface="Imperial Sans Text" panose="020B0503020202020204" charset="0"/>
            </a:endParaRPr>
          </a:p>
        </p:txBody>
      </p:sp>
      <p:sp>
        <p:nvSpPr>
          <p:cNvPr id="48" name="文本框 47"/>
          <p:cNvSpPr txBox="1"/>
          <p:nvPr/>
        </p:nvSpPr>
        <p:spPr>
          <a:xfrm>
            <a:off x="20200620" y="35273615"/>
            <a:ext cx="6641465"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10 </a:t>
            </a:r>
            <a:r>
              <a:rPr lang="en-US" altLang="zh-CN" sz="2000" i="1">
                <a:latin typeface="Imperial Sans Text" panose="020B0503020202020204" charset="0"/>
                <a:cs typeface="Imperial Sans Text" panose="020B0503020202020204" charset="0"/>
              </a:rPr>
              <a:t> </a:t>
            </a:r>
            <a:r>
              <a:rPr lang="en-US" altLang="zh-CN" sz="2000" i="1">
                <a:latin typeface="Imperial Sans Text" panose="020B0503020202020204" charset="0"/>
                <a:cs typeface="Imperial Sans Text" panose="020B0503020202020204" charset="0"/>
              </a:rPr>
              <a:t>Web-based Synthetic Order Distribution</a:t>
            </a:r>
            <a:endParaRPr lang="en-US" altLang="zh-CN" sz="2000" i="1">
              <a:latin typeface="Imperial Sans Text" panose="020B0503020202020204" charset="0"/>
              <a:cs typeface="Imperial Sans Text" panose="020B0503020202020204" charset="0"/>
            </a:endParaRPr>
          </a:p>
        </p:txBody>
      </p:sp>
      <p:pic>
        <p:nvPicPr>
          <p:cNvPr id="51" name="图片 50" descr="poster-syn-order-flowchart"/>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9084925" y="16334105"/>
            <a:ext cx="10157460" cy="3764915"/>
          </a:xfrm>
          <a:prstGeom prst="rect">
            <a:avLst/>
          </a:prstGeom>
        </p:spPr>
      </p:pic>
      <p:pic>
        <p:nvPicPr>
          <p:cNvPr id="53" name="图片 52" descr="poster-IPF-flowchart"/>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9097625" y="12268835"/>
            <a:ext cx="10117455" cy="2106295"/>
          </a:xfrm>
          <a:prstGeom prst="rect">
            <a:avLst/>
          </a:prstGeom>
        </p:spPr>
      </p:pic>
      <p:sp>
        <p:nvSpPr>
          <p:cNvPr id="55" name="文本框 54"/>
          <p:cNvSpPr txBox="1"/>
          <p:nvPr/>
        </p:nvSpPr>
        <p:spPr>
          <a:xfrm>
            <a:off x="19084925" y="14375130"/>
            <a:ext cx="9669780" cy="398780"/>
          </a:xfrm>
          <a:prstGeom prst="rect">
            <a:avLst/>
          </a:prstGeom>
          <a:noFill/>
        </p:spPr>
        <p:txBody>
          <a:bodyPr wrap="square" rtlCol="0">
            <a:spAutoFit/>
          </a:bodyPr>
          <a:p>
            <a:r>
              <a:rPr lang="en-US" altLang="zh-CN" sz="2000" b="1" i="1">
                <a:latin typeface="Imperial Sans Text" panose="020B0503020202020204" charset="0"/>
                <a:cs typeface="Imperial Sans Text" panose="020B0503020202020204" charset="0"/>
              </a:rPr>
              <a:t>Figure 4 </a:t>
            </a:r>
            <a:r>
              <a:rPr lang="en-US" altLang="zh-CN" sz="2000" i="1">
                <a:latin typeface="Imperial Sans Text" panose="020B0503020202020204" charset="0"/>
                <a:cs typeface="Imperial Sans Text" panose="020B0503020202020204" charset="0"/>
              </a:rPr>
              <a:t> Flowchart of Iterative Proportional Fitting</a:t>
            </a:r>
            <a:endParaRPr lang="en-US" altLang="zh-CN" sz="2000" i="1">
              <a:latin typeface="Imperial Sans Text" panose="020B0503020202020204" charset="0"/>
              <a:cs typeface="Imperial Sans Text" panose="020B0503020202020204" charset="0"/>
            </a:endParaRPr>
          </a:p>
        </p:txBody>
      </p:sp>
      <p:cxnSp>
        <p:nvCxnSpPr>
          <p:cNvPr id="56" name="直接连接符 55"/>
          <p:cNvCxnSpPr/>
          <p:nvPr/>
        </p:nvCxnSpPr>
        <p:spPr>
          <a:xfrm>
            <a:off x="803910" y="9896475"/>
            <a:ext cx="28555950" cy="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57" name="直接连接符 56"/>
          <p:cNvCxnSpPr/>
          <p:nvPr/>
        </p:nvCxnSpPr>
        <p:spPr>
          <a:xfrm>
            <a:off x="824230" y="6078855"/>
            <a:ext cx="28555950" cy="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59" name="直接连接符 58"/>
          <p:cNvCxnSpPr/>
          <p:nvPr userDrawn="1"/>
        </p:nvCxnSpPr>
        <p:spPr>
          <a:xfrm>
            <a:off x="939800" y="2554605"/>
            <a:ext cx="28436570" cy="0"/>
          </a:xfrm>
          <a:prstGeom prst="line">
            <a:avLst/>
          </a:prstGeom>
          <a:ln w="63500">
            <a:solidFill>
              <a:srgbClr val="0000CD"/>
            </a:solidFill>
          </a:ln>
        </p:spPr>
        <p:style>
          <a:lnRef idx="2">
            <a:schemeClr val="accent1"/>
          </a:lnRef>
          <a:fillRef idx="0">
            <a:srgbClr val="FFFFFF"/>
          </a:fillRef>
          <a:effectRef idx="0">
            <a:srgbClr val="FFFFFF"/>
          </a:effectRef>
          <a:fontRef idx="minor">
            <a:schemeClr val="tx1"/>
          </a:fontRef>
        </p:style>
      </p:cxnSp>
      <p:cxnSp>
        <p:nvCxnSpPr>
          <p:cNvPr id="60" name="直接连接符 59"/>
          <p:cNvCxnSpPr/>
          <p:nvPr userDrawn="1"/>
        </p:nvCxnSpPr>
        <p:spPr>
          <a:xfrm>
            <a:off x="824230" y="4961255"/>
            <a:ext cx="28628975" cy="0"/>
          </a:xfrm>
          <a:prstGeom prst="line">
            <a:avLst/>
          </a:prstGeom>
          <a:ln w="63500">
            <a:solidFill>
              <a:srgbClr val="0000CD"/>
            </a:solidFill>
          </a:ln>
        </p:spPr>
        <p:style>
          <a:lnRef idx="2">
            <a:schemeClr val="accent1"/>
          </a:lnRef>
          <a:fillRef idx="0">
            <a:srgbClr val="FFFFFF"/>
          </a:fillRef>
          <a:effectRef idx="0">
            <a:srgbClr val="FFFFFF"/>
          </a:effectRef>
          <a:fontRef idx="minor">
            <a:schemeClr val="tx1"/>
          </a:fontRef>
        </p:style>
      </p:cxnSp>
      <p:cxnSp>
        <p:nvCxnSpPr>
          <p:cNvPr id="61" name="直接连接符 60"/>
          <p:cNvCxnSpPr/>
          <p:nvPr userDrawn="1"/>
        </p:nvCxnSpPr>
        <p:spPr>
          <a:xfrm>
            <a:off x="22467570" y="2554605"/>
            <a:ext cx="18415" cy="2423795"/>
          </a:xfrm>
          <a:prstGeom prst="line">
            <a:avLst/>
          </a:prstGeom>
          <a:ln w="63500">
            <a:solidFill>
              <a:srgbClr val="0000CD"/>
            </a:solidFill>
          </a:ln>
        </p:spPr>
        <p:style>
          <a:lnRef idx="2">
            <a:schemeClr val="accent1"/>
          </a:lnRef>
          <a:fillRef idx="0">
            <a:srgbClr val="FFFFFF"/>
          </a:fillRef>
          <a:effectRef idx="0">
            <a:srgbClr val="FFFFFF"/>
          </a:effectRef>
          <a:fontRef idx="minor">
            <a:schemeClr val="tx1"/>
          </a:fontRef>
        </p:style>
      </p:cxnSp>
      <p:sp>
        <p:nvSpPr>
          <p:cNvPr id="62" name="Text Box 1729"/>
          <p:cNvSpPr txBox="1">
            <a:spLocks noChangeArrowheads="1"/>
          </p:cNvSpPr>
          <p:nvPr userDrawn="1"/>
        </p:nvSpPr>
        <p:spPr bwMode="auto">
          <a:xfrm>
            <a:off x="1021080" y="5324475"/>
            <a:ext cx="5509895" cy="754380"/>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4" tIns="0" rIns="0" bIns="0" anchor="ctr" anchorCtr="0"/>
          <a:lstStyle>
            <a:lvl1pPr algn="l" defTabSz="2882900">
              <a:defRPr sz="2400">
                <a:solidFill>
                  <a:schemeClr val="tx1"/>
                </a:solidFill>
                <a:latin typeface="Times New Roman" panose="02020603050405020304" charset="0"/>
              </a:defRPr>
            </a:lvl1pPr>
            <a:lvl2pPr marL="1441450" algn="l" defTabSz="2882900">
              <a:defRPr sz="2400">
                <a:solidFill>
                  <a:schemeClr val="tx1"/>
                </a:solidFill>
                <a:latin typeface="Times New Roman" panose="02020603050405020304" charset="0"/>
              </a:defRPr>
            </a:lvl2pPr>
            <a:lvl3pPr marL="2882900" algn="l" defTabSz="2882900">
              <a:defRPr sz="2400">
                <a:solidFill>
                  <a:schemeClr val="tx1"/>
                </a:solidFill>
                <a:latin typeface="Times New Roman" panose="02020603050405020304" charset="0"/>
              </a:defRPr>
            </a:lvl3pPr>
            <a:lvl4pPr marL="4323080" algn="l" defTabSz="2882900">
              <a:defRPr sz="2400">
                <a:solidFill>
                  <a:schemeClr val="tx1"/>
                </a:solidFill>
                <a:latin typeface="Times New Roman" panose="02020603050405020304" charset="0"/>
              </a:defRPr>
            </a:lvl4pPr>
            <a:lvl5pPr marL="5762625" algn="l" defTabSz="2882900">
              <a:defRPr sz="2400">
                <a:solidFill>
                  <a:schemeClr val="tx1"/>
                </a:solidFill>
                <a:latin typeface="Times New Roman" panose="02020603050405020304" charset="0"/>
              </a:defRPr>
            </a:lvl5pPr>
            <a:lvl6pPr marL="6219825" defTabSz="2882900" fontAlgn="base">
              <a:spcBef>
                <a:spcPct val="0"/>
              </a:spcBef>
              <a:spcAft>
                <a:spcPct val="0"/>
              </a:spcAft>
              <a:defRPr sz="2400">
                <a:solidFill>
                  <a:schemeClr val="tx1"/>
                </a:solidFill>
                <a:latin typeface="Times New Roman" panose="02020603050405020304" charset="0"/>
              </a:defRPr>
            </a:lvl6pPr>
            <a:lvl7pPr marL="6677025" defTabSz="2882900" fontAlgn="base">
              <a:spcBef>
                <a:spcPct val="0"/>
              </a:spcBef>
              <a:spcAft>
                <a:spcPct val="0"/>
              </a:spcAft>
              <a:defRPr sz="2400">
                <a:solidFill>
                  <a:schemeClr val="tx1"/>
                </a:solidFill>
                <a:latin typeface="Times New Roman" panose="02020603050405020304" charset="0"/>
              </a:defRPr>
            </a:lvl7pPr>
            <a:lvl8pPr marL="7134225" defTabSz="2882900" fontAlgn="base">
              <a:spcBef>
                <a:spcPct val="0"/>
              </a:spcBef>
              <a:spcAft>
                <a:spcPct val="0"/>
              </a:spcAft>
              <a:defRPr sz="2400">
                <a:solidFill>
                  <a:schemeClr val="tx1"/>
                </a:solidFill>
                <a:latin typeface="Times New Roman" panose="02020603050405020304" charset="0"/>
              </a:defRPr>
            </a:lvl8pPr>
            <a:lvl9pPr marL="7591425" defTabSz="2882900" fontAlgn="base">
              <a:spcBef>
                <a:spcPct val="0"/>
              </a:spcBef>
              <a:spcAft>
                <a:spcPct val="0"/>
              </a:spcAft>
              <a:defRPr sz="2400">
                <a:solidFill>
                  <a:schemeClr val="tx1"/>
                </a:solidFill>
                <a:latin typeface="Times New Roman" panose="02020603050405020304" charset="0"/>
              </a:defRPr>
            </a:lvl9pPr>
          </a:lstStyle>
          <a:p>
            <a:pPr algn="l">
              <a:spcBef>
                <a:spcPct val="50000"/>
              </a:spcBef>
              <a:defRPr/>
            </a:pPr>
            <a:r>
              <a:rPr lang="en-US" sz="4800" b="1"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rPr>
              <a:t>Abstract</a:t>
            </a:r>
            <a:endParaRPr lang="en-US" sz="4800" b="1" dirty="0">
              <a:solidFill>
                <a:schemeClr val="tx1"/>
              </a:solidFill>
              <a:effectLst>
                <a:outerShdw blurRad="38100" dist="38100" dir="2700000" algn="tl">
                  <a:srgbClr val="000000">
                    <a:alpha val="43137"/>
                  </a:srgbClr>
                </a:outerShdw>
              </a:effectLst>
              <a:latin typeface="Imperial Sans Text" panose="020B0503020202020204" charset="0"/>
              <a:cs typeface="Imperial Sans Text" panose="020B0503020202020204" charset="0"/>
            </a:endParaRPr>
          </a:p>
        </p:txBody>
      </p:sp>
      <p:grpSp>
        <p:nvGrpSpPr>
          <p:cNvPr id="67" name="组合 66"/>
          <p:cNvGrpSpPr/>
          <p:nvPr/>
        </p:nvGrpSpPr>
        <p:grpSpPr>
          <a:xfrm>
            <a:off x="27355800" y="38010465"/>
            <a:ext cx="2080260" cy="2379345"/>
            <a:chOff x="43442" y="60353"/>
            <a:chExt cx="3276" cy="3747"/>
          </a:xfrm>
        </p:grpSpPr>
        <p:sp>
          <p:nvSpPr>
            <p:cNvPr id="291" name="文本框 290"/>
            <p:cNvSpPr txBox="1"/>
            <p:nvPr/>
          </p:nvSpPr>
          <p:spPr>
            <a:xfrm>
              <a:off x="43442" y="60353"/>
              <a:ext cx="3276" cy="547"/>
            </a:xfrm>
            <a:prstGeom prst="rect">
              <a:avLst/>
            </a:prstGeom>
            <a:noFill/>
          </p:spPr>
          <p:txBody>
            <a:bodyPr wrap="square" lIns="91440" tIns="45720" rIns="91440" bIns="45720" rtlCol="0" anchor="t">
              <a:noAutofit/>
            </a:bodyPr>
            <a:p>
              <a:pPr indent="0" algn="ctr">
                <a:buFont typeface="Arial" panose="020B0604020202020204" pitchFamily="34" charset="0"/>
                <a:buNone/>
              </a:pPr>
              <a:r>
                <a:rPr lang="en-US" altLang="zh-CN" sz="2000" b="1" dirty="0">
                  <a:latin typeface="Imperial Sans Text" panose="020B0503020202020204" charset="0"/>
                  <a:cs typeface="Imperial Sans Text" panose="020B0503020202020204" charset="0"/>
                </a:rPr>
                <a:t>Project Github</a:t>
              </a:r>
              <a:endParaRPr lang="en-US" altLang="zh-CN" sz="2000" b="1" dirty="0">
                <a:latin typeface="Imperial Sans Text" panose="020B0503020202020204" charset="0"/>
                <a:cs typeface="Imperial Sans Text" panose="020B0503020202020204" charset="0"/>
              </a:endParaRPr>
            </a:p>
          </p:txBody>
        </p:sp>
        <p:pic>
          <p:nvPicPr>
            <p:cNvPr id="65" name="图片 64" descr="Synthetic_Micro-Order-1024"/>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43535" y="61012"/>
              <a:ext cx="3089" cy="3089"/>
            </a:xfrm>
            <a:prstGeom prst="rect">
              <a:avLst/>
            </a:prstGeom>
          </p:spPr>
        </p:pic>
      </p:grpSp>
      <p:cxnSp>
        <p:nvCxnSpPr>
          <p:cNvPr id="68" name="直接连接符 67"/>
          <p:cNvCxnSpPr/>
          <p:nvPr userDrawn="1"/>
        </p:nvCxnSpPr>
        <p:spPr>
          <a:xfrm>
            <a:off x="766445" y="40828595"/>
            <a:ext cx="28790265" cy="0"/>
          </a:xfrm>
          <a:prstGeom prst="line">
            <a:avLst/>
          </a:prstGeom>
          <a:ln w="63500">
            <a:solidFill>
              <a:srgbClr val="0000CD"/>
            </a:solidFill>
          </a:ln>
        </p:spPr>
        <p:style>
          <a:lnRef idx="2">
            <a:schemeClr val="accent1"/>
          </a:lnRef>
          <a:fillRef idx="0">
            <a:srgbClr val="FFFFFF"/>
          </a:fillRef>
          <a:effectRef idx="0">
            <a:srgbClr val="FFFFFF"/>
          </a:effectRef>
          <a:fontRef idx="minor">
            <a:schemeClr val="tx1"/>
          </a:fontRef>
        </p:style>
      </p:cxnSp>
      <p:pic>
        <p:nvPicPr>
          <p:cNvPr id="2" name="图片 1" descr="poster-synord"/>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2075815" y="10970260"/>
            <a:ext cx="6340475" cy="4102735"/>
          </a:xfrm>
          <a:prstGeom prst="rect">
            <a:avLst/>
          </a:prstGeom>
        </p:spPr>
      </p:pic>
      <p:sp>
        <p:nvSpPr>
          <p:cNvPr id="6" name="文本框 5"/>
          <p:cNvSpPr txBox="1"/>
          <p:nvPr/>
        </p:nvSpPr>
        <p:spPr>
          <a:xfrm>
            <a:off x="1021080" y="14902180"/>
            <a:ext cx="8719185" cy="1383665"/>
          </a:xfrm>
          <a:prstGeom prst="rect">
            <a:avLst/>
          </a:prstGeom>
          <a:noFill/>
        </p:spPr>
        <p:txBody>
          <a:bodyPr wrap="square" rtlCol="0">
            <a:spAutoFit/>
          </a:bodyPr>
          <a:p>
            <a:r>
              <a:rPr lang="en-US" altLang="zh-CN" sz="2800">
                <a:latin typeface="Imperial Sans Text" panose="020B0503020202020204" charset="0"/>
                <a:cs typeface="Imperial Sans Text" panose="020B0503020202020204" charset="0"/>
              </a:rPr>
              <a:t>This study proposes a </a:t>
            </a:r>
            <a:r>
              <a:rPr lang="en-US" altLang="zh-CN" sz="2800" b="1">
                <a:latin typeface="Imperial Sans Text" panose="020B0503020202020204" charset="0"/>
                <a:cs typeface="Imperial Sans Text" panose="020B0503020202020204" charset="0"/>
              </a:rPr>
              <a:t>demographic-based</a:t>
            </a:r>
            <a:r>
              <a:rPr lang="en-US" altLang="zh-CN" sz="2800">
                <a:latin typeface="Imperial Sans Text" panose="020B0503020202020204" charset="0"/>
                <a:cs typeface="Imperial Sans Text" panose="020B0503020202020204" charset="0"/>
              </a:rPr>
              <a:t>, validated </a:t>
            </a:r>
            <a:r>
              <a:rPr lang="en-US" altLang="zh-CN" sz="2800" b="1">
                <a:latin typeface="Imperial Sans Text" panose="020B0503020202020204" charset="0"/>
                <a:cs typeface="Imperial Sans Text" panose="020B0503020202020204" charset="0"/>
              </a:rPr>
              <a:t>synthetic order generation</a:t>
            </a:r>
            <a:r>
              <a:rPr lang="en-US" altLang="zh-CN" sz="2800">
                <a:latin typeface="Imperial Sans Text" panose="020B0503020202020204" charset="0"/>
                <a:cs typeface="Imperial Sans Text" panose="020B0503020202020204" charset="0"/>
              </a:rPr>
              <a:t> framework and demonstrates its value for last-mile delivery simulation.</a:t>
            </a:r>
            <a:endParaRPr lang="en-US" altLang="zh-CN" sz="2800">
              <a:latin typeface="Imperial Sans Text" panose="020B0503020202020204" charset="0"/>
              <a:cs typeface="Imperial Sans Text" panose="020B0503020202020204" charset="0"/>
            </a:endParaRP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3592</Words>
  <Application>WPS 演示</Application>
  <PresentationFormat>Custom</PresentationFormat>
  <Paragraphs>98</Paragraphs>
  <Slides>1</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vt:i4>
      </vt:variant>
    </vt:vector>
  </HeadingPairs>
  <TitlesOfParts>
    <vt:vector size="13" baseType="lpstr">
      <vt:lpstr>Arial</vt:lpstr>
      <vt:lpstr>宋体</vt:lpstr>
      <vt:lpstr>Wingdings</vt:lpstr>
      <vt:lpstr>Imperial Sans Text</vt:lpstr>
      <vt:lpstr>Imperial Sans Text Extrabold</vt:lpstr>
      <vt:lpstr>Times New Roman</vt:lpstr>
      <vt:lpstr>Calibri</vt:lpstr>
      <vt:lpstr>微软雅黑</vt:lpstr>
      <vt:lpstr>Arial Unicode MS</vt:lpstr>
      <vt:lpstr>Calibri Light</vt:lpstr>
      <vt:lpstr>等线</vt:lpstr>
      <vt:lpstr>Office Theme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Keyang Zhang</dc:creator>
  <cp:lastModifiedBy>Yixuan</cp:lastModifiedBy>
  <cp:revision>25</cp:revision>
  <dcterms:created xsi:type="dcterms:W3CDTF">2023-05-27T22:39:00Z</dcterms:created>
  <dcterms:modified xsi:type="dcterms:W3CDTF">2025-08-29T11:22:34Z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1C0C6555613345B783691EB61D906C0A_13</vt:lpwstr>
  </property>
  <property fmtid="{D5CDD505-2E9C-101B-9397-08002B2CF9AE}" pid="3" name="KSOProductBuildVer">
    <vt:lpwstr>2052-12.1.0.21915</vt:lpwstr>
  </property>
</Properties>
</file>

<file path=docProps/thumbnail.jpeg>
</file>